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73" r:id="rId3"/>
    <p:sldId id="274" r:id="rId4"/>
    <p:sldId id="275" r:id="rId5"/>
    <p:sldId id="276" r:id="rId6"/>
    <p:sldId id="298" r:id="rId7"/>
    <p:sldId id="277" r:id="rId8"/>
    <p:sldId id="278" r:id="rId9"/>
    <p:sldId id="281" r:id="rId10"/>
    <p:sldId id="279" r:id="rId11"/>
    <p:sldId id="280" r:id="rId12"/>
    <p:sldId id="282" r:id="rId13"/>
    <p:sldId id="283" r:id="rId14"/>
    <p:sldId id="284" r:id="rId15"/>
    <p:sldId id="289" r:id="rId16"/>
    <p:sldId id="291" r:id="rId17"/>
    <p:sldId id="292" r:id="rId18"/>
    <p:sldId id="290" r:id="rId19"/>
    <p:sldId id="293" r:id="rId20"/>
    <p:sldId id="295" r:id="rId21"/>
    <p:sldId id="294" r:id="rId22"/>
    <p:sldId id="287" r:id="rId23"/>
    <p:sldId id="288" r:id="rId24"/>
    <p:sldId id="296" r:id="rId25"/>
    <p:sldId id="297" r:id="rId2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1793B4A-F370-4D7D-B4C9-067B50A9C541}">
          <p14:sldIdLst>
            <p14:sldId id="256"/>
            <p14:sldId id="273"/>
            <p14:sldId id="274"/>
            <p14:sldId id="275"/>
            <p14:sldId id="276"/>
            <p14:sldId id="298"/>
            <p14:sldId id="277"/>
            <p14:sldId id="278"/>
            <p14:sldId id="281"/>
            <p14:sldId id="279"/>
            <p14:sldId id="280"/>
            <p14:sldId id="282"/>
            <p14:sldId id="283"/>
            <p14:sldId id="284"/>
            <p14:sldId id="289"/>
            <p14:sldId id="291"/>
            <p14:sldId id="292"/>
            <p14:sldId id="290"/>
            <p14:sldId id="293"/>
            <p14:sldId id="295"/>
            <p14:sldId id="294"/>
            <p14:sldId id="287"/>
            <p14:sldId id="288"/>
            <p14:sldId id="296"/>
            <p14:sldId id="297"/>
          </p14:sldIdLst>
        </p14:section>
        <p14:section name="Resources" id="{23D6F639-482A-46E7-B76F-9CCD0567C01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C098"/>
    <a:srgbClr val="CC6600"/>
    <a:srgbClr val="FFFFCC"/>
    <a:srgbClr val="566E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101" autoAdjust="0"/>
  </p:normalViewPr>
  <p:slideViewPr>
    <p:cSldViewPr snapToGrid="0">
      <p:cViewPr varScale="1">
        <p:scale>
          <a:sx n="90" d="100"/>
          <a:sy n="90" d="100"/>
        </p:scale>
        <p:origin x="58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39A2E2-0DB5-42E7-9F75-101C321F2C7C}" type="datetimeFigureOut">
              <a:rPr kumimoji="1" lang="ja-JP" altLang="en-US" smtClean="0"/>
              <a:t>2026/1/2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09993-5F3D-45C6-AAF2-B1F71C24F53D}" type="slidenum">
              <a:rPr kumimoji="1" lang="ja-JP" altLang="en-US" smtClean="0"/>
              <a:t>‹#›</a:t>
            </a:fld>
            <a:endParaRPr kumimoji="1" lang="ja-JP" altLang="en-US"/>
          </a:p>
        </p:txBody>
      </p:sp>
    </p:spTree>
    <p:extLst>
      <p:ext uri="{BB962C8B-B14F-4D97-AF65-F5344CB8AC3E}">
        <p14:creationId xmlns:p14="http://schemas.microsoft.com/office/powerpoint/2010/main" val="22352198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69EEFB-CAEB-C634-B499-4EDABD7CC06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4868603-B19E-EF63-01CE-9AAF2E3A2A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F51157C-4D8C-FE76-AC85-C83E13515FBD}"/>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5" name="フッター プレースホルダー 4">
            <a:extLst>
              <a:ext uri="{FF2B5EF4-FFF2-40B4-BE49-F238E27FC236}">
                <a16:creationId xmlns:a16="http://schemas.microsoft.com/office/drawing/2014/main" id="{E2B33189-F42B-C9FB-8FC4-2CA49962446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DBF0BC-ABC8-896B-78C1-6C4B5AA46D0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38636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094C68-FD78-6626-84AA-284D9BB80BF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AC63CD3-EFFE-927D-700D-613E7589832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E00D399-EACD-BC4B-E984-23BB433DE169}"/>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5" name="フッター プレースホルダー 4">
            <a:extLst>
              <a:ext uri="{FF2B5EF4-FFF2-40B4-BE49-F238E27FC236}">
                <a16:creationId xmlns:a16="http://schemas.microsoft.com/office/drawing/2014/main" id="{030382AA-FA70-8F05-F40E-D834FC2C283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E3CBBE-FFC5-7C84-EADC-88E14962CCDA}"/>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57845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962A12F-08DD-0C99-6C52-C74DAC42D31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A036A39-9DED-BE39-8F2C-D13AE2FBD5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0628E7-E2EA-91BC-2F31-732A4FDDD4DD}"/>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5" name="フッター プレースホルダー 4">
            <a:extLst>
              <a:ext uri="{FF2B5EF4-FFF2-40B4-BE49-F238E27FC236}">
                <a16:creationId xmlns:a16="http://schemas.microsoft.com/office/drawing/2014/main" id="{50C297C4-03E6-F36B-596D-4FC9CFA6FC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417844-83F7-CAF6-F3C0-62485C3C5CC6}"/>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41847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16F80E-64B0-FA3E-5B1D-08503DB02DD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64BBA8-1EC5-BBB6-C8D8-7BC6444BA93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42F827-2389-3437-8C03-C3C743AFD468}"/>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5" name="フッター プレースホルダー 4">
            <a:extLst>
              <a:ext uri="{FF2B5EF4-FFF2-40B4-BE49-F238E27FC236}">
                <a16:creationId xmlns:a16="http://schemas.microsoft.com/office/drawing/2014/main" id="{BCE68D47-AEB4-363C-EDCB-CD6CB0B6D4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06C584-7234-91AD-08E0-682F612E0091}"/>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95496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C757A5-F0D8-BFE2-A16F-392807E3423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40E8DF-AB96-25A9-E43D-950A44E924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75DC99E-D45B-CC07-D146-0A8C184B973E}"/>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5" name="フッター プレースホルダー 4">
            <a:extLst>
              <a:ext uri="{FF2B5EF4-FFF2-40B4-BE49-F238E27FC236}">
                <a16:creationId xmlns:a16="http://schemas.microsoft.com/office/drawing/2014/main" id="{9259E007-341C-6652-1CDE-EB5FCA8512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AB8CF9-AD0E-6355-C71F-58BE1D94223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2318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E20CC9-EEB1-9AC4-6876-980C6C4918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53E9147-9ABB-A06F-EEC2-08CF3C8B8780}"/>
              </a:ext>
            </a:extLst>
          </p:cNvPr>
          <p:cNvSpPr>
            <a:spLocks noGrp="1"/>
          </p:cNvSpPr>
          <p:nvPr>
            <p:ph sz="half" idx="1"/>
          </p:nvPr>
        </p:nvSpPr>
        <p:spPr>
          <a:xfrm>
            <a:off x="838200" y="1030941"/>
            <a:ext cx="5181600" cy="514602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a:extLst>
              <a:ext uri="{FF2B5EF4-FFF2-40B4-BE49-F238E27FC236}">
                <a16:creationId xmlns:a16="http://schemas.microsoft.com/office/drawing/2014/main" id="{2151AA19-20B5-4113-AAF7-931BE2B59E83}"/>
              </a:ext>
            </a:extLst>
          </p:cNvPr>
          <p:cNvSpPr>
            <a:spLocks noGrp="1"/>
          </p:cNvSpPr>
          <p:nvPr>
            <p:ph sz="half" idx="2"/>
          </p:nvPr>
        </p:nvSpPr>
        <p:spPr>
          <a:xfrm>
            <a:off x="6172200" y="1030941"/>
            <a:ext cx="5181600" cy="514602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70E21FB-EC57-9F9F-8BA9-A4E0AA4E85E8}"/>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6" name="フッター プレースホルダー 5">
            <a:extLst>
              <a:ext uri="{FF2B5EF4-FFF2-40B4-BE49-F238E27FC236}">
                <a16:creationId xmlns:a16="http://schemas.microsoft.com/office/drawing/2014/main" id="{E6D9880A-D396-9946-9FF4-0643671ACC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F61A18-E549-276D-D971-AB5C2B0D1AE1}"/>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51085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DD1EE53-4F72-25B0-4EAC-0B03235446A3}"/>
              </a:ext>
            </a:extLst>
          </p:cNvPr>
          <p:cNvSpPr>
            <a:spLocks noGrp="1"/>
          </p:cNvSpPr>
          <p:nvPr>
            <p:ph type="body" idx="1"/>
          </p:nvPr>
        </p:nvSpPr>
        <p:spPr>
          <a:xfrm>
            <a:off x="839788" y="1035704"/>
            <a:ext cx="5157787"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F5D554B-F5C5-A9CE-1043-78713C187B24}"/>
              </a:ext>
            </a:extLst>
          </p:cNvPr>
          <p:cNvSpPr>
            <a:spLocks noGrp="1"/>
          </p:cNvSpPr>
          <p:nvPr>
            <p:ph sz="half" idx="2"/>
          </p:nvPr>
        </p:nvSpPr>
        <p:spPr>
          <a:xfrm>
            <a:off x="839788" y="1962990"/>
            <a:ext cx="5157787" cy="42266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E73E4BCB-59AF-24E3-25AF-1907D04273F5}"/>
              </a:ext>
            </a:extLst>
          </p:cNvPr>
          <p:cNvSpPr>
            <a:spLocks noGrp="1"/>
          </p:cNvSpPr>
          <p:nvPr>
            <p:ph type="body" sz="quarter" idx="3"/>
          </p:nvPr>
        </p:nvSpPr>
        <p:spPr>
          <a:xfrm>
            <a:off x="6172200" y="1035704"/>
            <a:ext cx="5183188"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2A77190-F6FE-D81F-DEF0-50707A083EC8}"/>
              </a:ext>
            </a:extLst>
          </p:cNvPr>
          <p:cNvSpPr>
            <a:spLocks noGrp="1"/>
          </p:cNvSpPr>
          <p:nvPr>
            <p:ph sz="quarter" idx="4"/>
          </p:nvPr>
        </p:nvSpPr>
        <p:spPr>
          <a:xfrm>
            <a:off x="6172200" y="1962990"/>
            <a:ext cx="5183188" cy="42266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92010F4-04F4-1071-FF4A-A4EB3533D52A}"/>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8" name="フッター プレースホルダー 7">
            <a:extLst>
              <a:ext uri="{FF2B5EF4-FFF2-40B4-BE49-F238E27FC236}">
                <a16:creationId xmlns:a16="http://schemas.microsoft.com/office/drawing/2014/main" id="{DFFFB644-54B3-4814-8722-4935B0EDF12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1F11DDC-C572-416F-9D66-D2D41E3F17F3}"/>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44974655-5D19-E763-6B68-9B61B1EBD509}"/>
              </a:ext>
            </a:extLst>
          </p:cNvPr>
          <p:cNvSpPr txBox="1">
            <a:spLocks/>
          </p:cNvSpPr>
          <p:nvPr userDrawn="1"/>
        </p:nvSpPr>
        <p:spPr>
          <a:xfrm>
            <a:off x="838200" y="203761"/>
            <a:ext cx="10515600" cy="7285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baseline="0">
                <a:solidFill>
                  <a:schemeClr val="tx1"/>
                </a:solidFill>
                <a:latin typeface="Meiryo UI" panose="020B0604030504040204" pitchFamily="50" charset="-128"/>
                <a:ea typeface="Meiryo UI" panose="020B0604030504040204" pitchFamily="50" charset="-128"/>
                <a:cs typeface="+mj-cs"/>
              </a:defRPr>
            </a:lvl1pPr>
          </a:lstStyle>
          <a:p>
            <a:r>
              <a:rPr lang="ja-JP" altLang="en-US"/>
              <a:t>マスター タイトルの書式設定</a:t>
            </a:r>
          </a:p>
        </p:txBody>
      </p:sp>
    </p:spTree>
    <p:extLst>
      <p:ext uri="{BB962C8B-B14F-4D97-AF65-F5344CB8AC3E}">
        <p14:creationId xmlns:p14="http://schemas.microsoft.com/office/powerpoint/2010/main" val="2906059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9FF0AE-4297-D6DE-8E37-C3D92D2C920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90BCC67-AA2B-83F4-703A-C533DC306E47}"/>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4" name="フッター プレースホルダー 3">
            <a:extLst>
              <a:ext uri="{FF2B5EF4-FFF2-40B4-BE49-F238E27FC236}">
                <a16:creationId xmlns:a16="http://schemas.microsoft.com/office/drawing/2014/main" id="{4B72BD30-973C-9375-5F38-3B6DAEDD4F4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E26C1FC-B538-2AD0-904C-1B5B4D536888}"/>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252623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10B8003-F121-4720-CF4B-5279F96A8BA6}"/>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3" name="フッター プレースホルダー 2">
            <a:extLst>
              <a:ext uri="{FF2B5EF4-FFF2-40B4-BE49-F238E27FC236}">
                <a16:creationId xmlns:a16="http://schemas.microsoft.com/office/drawing/2014/main" id="{15E1BA71-3BE7-B0A6-253D-9CFC335AED1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EB7546E-617C-FE80-93E8-0B2A69BE03BF}"/>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292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506EDA-DB1F-E371-1714-5747AD6823D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310AFD8-4F5B-AA0B-C2AB-563315E2D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213A906-7CAB-922D-48D5-B3AA79777E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1522B8-7BB3-5D46-6696-7EDACD92557B}"/>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6" name="フッター プレースホルダー 5">
            <a:extLst>
              <a:ext uri="{FF2B5EF4-FFF2-40B4-BE49-F238E27FC236}">
                <a16:creationId xmlns:a16="http://schemas.microsoft.com/office/drawing/2014/main" id="{81ACA43B-BD61-C4AB-F548-F3DB0D6361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1A4EEED-28F2-1374-6444-3EC032A28AD9}"/>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17951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D44FC-0D4A-EC5A-FEF7-56881A5A6C3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54604BE-F38E-F9BA-D698-0BE74927C9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9815896-1962-DE4C-3253-BBADB2DDB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DA4FCA-453C-8015-3FC6-8AF688FC2CB3}"/>
              </a:ext>
            </a:extLst>
          </p:cNvPr>
          <p:cNvSpPr>
            <a:spLocks noGrp="1"/>
          </p:cNvSpPr>
          <p:nvPr>
            <p:ph type="dt" sz="half" idx="10"/>
          </p:nvPr>
        </p:nvSpPr>
        <p:spPr/>
        <p:txBody>
          <a:bodyPr/>
          <a:lstStyle/>
          <a:p>
            <a:fld id="{C04BEE94-A182-4533-A15D-B7CA4DA9C757}" type="datetimeFigureOut">
              <a:rPr kumimoji="1" lang="ja-JP" altLang="en-US" smtClean="0"/>
              <a:t>2026/1/2</a:t>
            </a:fld>
            <a:endParaRPr kumimoji="1" lang="ja-JP" altLang="en-US"/>
          </a:p>
        </p:txBody>
      </p:sp>
      <p:sp>
        <p:nvSpPr>
          <p:cNvPr id="6" name="フッター プレースホルダー 5">
            <a:extLst>
              <a:ext uri="{FF2B5EF4-FFF2-40B4-BE49-F238E27FC236}">
                <a16:creationId xmlns:a16="http://schemas.microsoft.com/office/drawing/2014/main" id="{7391A5E2-7B5E-F6AA-6738-EBE8D9EDC6C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74CFFD5-126D-A2C0-0D6D-04EFABCBE6DC}"/>
              </a:ext>
            </a:extLst>
          </p:cNvPr>
          <p:cNvSpPr>
            <a:spLocks noGrp="1"/>
          </p:cNvSpPr>
          <p:nvPr>
            <p:ph type="sldNum" sz="quarter" idx="12"/>
          </p:nvPr>
        </p:nvSpPr>
        <p:spPr/>
        <p:txBody>
          <a:body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112911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09A67C9-D590-F44A-AA7A-C5B8E59AEBD0}"/>
              </a:ext>
            </a:extLst>
          </p:cNvPr>
          <p:cNvSpPr/>
          <p:nvPr userDrawn="1"/>
        </p:nvSpPr>
        <p:spPr>
          <a:xfrm>
            <a:off x="0" y="6583680"/>
            <a:ext cx="12192000" cy="274320"/>
          </a:xfrm>
          <a:prstGeom prst="rect">
            <a:avLst/>
          </a:prstGeom>
          <a:solidFill>
            <a:srgbClr val="566E76"/>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2023 NOT Software All Rights Reserved.</a:t>
            </a:r>
            <a:endParaRPr kumimoji="1" lang="ja-JP" altLang="en-US" sz="1200" dirty="0">
              <a:latin typeface="Meiryo UI" panose="020B0604030504040204" pitchFamily="50" charset="-128"/>
              <a:ea typeface="Meiryo UI" panose="020B0604030504040204" pitchFamily="50" charset="-128"/>
            </a:endParaRPr>
          </a:p>
        </p:txBody>
      </p:sp>
      <p:sp>
        <p:nvSpPr>
          <p:cNvPr id="2" name="タイトル プレースホルダー 1">
            <a:extLst>
              <a:ext uri="{FF2B5EF4-FFF2-40B4-BE49-F238E27FC236}">
                <a16:creationId xmlns:a16="http://schemas.microsoft.com/office/drawing/2014/main" id="{E1B09F86-F8F7-1CD1-44B5-367DDF4C7823}"/>
              </a:ext>
            </a:extLst>
          </p:cNvPr>
          <p:cNvSpPr>
            <a:spLocks noGrp="1"/>
          </p:cNvSpPr>
          <p:nvPr>
            <p:ph type="title"/>
          </p:nvPr>
        </p:nvSpPr>
        <p:spPr>
          <a:xfrm>
            <a:off x="838200" y="203761"/>
            <a:ext cx="10515600" cy="728569"/>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3227DBD-1FF3-F238-C8D9-42A3EC5878F9}"/>
              </a:ext>
            </a:extLst>
          </p:cNvPr>
          <p:cNvSpPr>
            <a:spLocks noGrp="1"/>
          </p:cNvSpPr>
          <p:nvPr>
            <p:ph type="body" idx="1"/>
          </p:nvPr>
        </p:nvSpPr>
        <p:spPr>
          <a:xfrm>
            <a:off x="838200" y="1093694"/>
            <a:ext cx="10515600" cy="508326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E9001AC-B998-47F0-F2A6-A75612B64B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4BEE94-A182-4533-A15D-B7CA4DA9C757}" type="datetimeFigureOut">
              <a:rPr kumimoji="1" lang="ja-JP" altLang="en-US" smtClean="0"/>
              <a:t>2026/1/2</a:t>
            </a:fld>
            <a:endParaRPr kumimoji="1" lang="ja-JP" altLang="en-US"/>
          </a:p>
        </p:txBody>
      </p:sp>
      <p:sp>
        <p:nvSpPr>
          <p:cNvPr id="5" name="フッター プレースホルダー 4">
            <a:extLst>
              <a:ext uri="{FF2B5EF4-FFF2-40B4-BE49-F238E27FC236}">
                <a16:creationId xmlns:a16="http://schemas.microsoft.com/office/drawing/2014/main" id="{C01CDFEA-67AB-6AD9-938C-CDC49A47FC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DF7CF9B-41AF-0F7E-7E5F-903C33B1C5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2264CE-C47F-4BA2-8832-F7A30707B8FE}" type="slidenum">
              <a:rPr kumimoji="1" lang="ja-JP" altLang="en-US" smtClean="0"/>
              <a:t>‹#›</a:t>
            </a:fld>
            <a:endParaRPr kumimoji="1" lang="ja-JP" altLang="en-US"/>
          </a:p>
        </p:txBody>
      </p:sp>
    </p:spTree>
    <p:extLst>
      <p:ext uri="{BB962C8B-B14F-4D97-AF65-F5344CB8AC3E}">
        <p14:creationId xmlns:p14="http://schemas.microsoft.com/office/powerpoint/2010/main" val="310612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baseline="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12319-3DFA-DAF0-C223-BE255C303B0D}"/>
              </a:ext>
            </a:extLst>
          </p:cNvPr>
          <p:cNvSpPr>
            <a:spLocks noGrp="1"/>
          </p:cNvSpPr>
          <p:nvPr>
            <p:ph type="ctrTitle"/>
          </p:nvPr>
        </p:nvSpPr>
        <p:spPr/>
        <p:txBody>
          <a:bodyPr/>
          <a:lstStyle/>
          <a:p>
            <a:r>
              <a:rPr kumimoji="1" lang="ja-JP" altLang="en-US" dirty="0"/>
              <a:t>暗号</a:t>
            </a:r>
          </a:p>
        </p:txBody>
      </p:sp>
      <p:sp>
        <p:nvSpPr>
          <p:cNvPr id="3" name="字幕 2">
            <a:extLst>
              <a:ext uri="{FF2B5EF4-FFF2-40B4-BE49-F238E27FC236}">
                <a16:creationId xmlns:a16="http://schemas.microsoft.com/office/drawing/2014/main" id="{A4ADD1C0-BC30-C6DD-7E25-2D9694AA0304}"/>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560495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4C7A3-2815-E05A-8E94-41F307C0A25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268433D7-0381-0C46-B045-5A4D34B63384}"/>
              </a:ext>
            </a:extLst>
          </p:cNvPr>
          <p:cNvSpPr>
            <a:spLocks noGrp="1"/>
          </p:cNvSpPr>
          <p:nvPr>
            <p:ph type="title"/>
          </p:nvPr>
        </p:nvSpPr>
        <p:spPr/>
        <p:txBody>
          <a:bodyPr/>
          <a:lstStyle/>
          <a:p>
            <a:r>
              <a:rPr lang="ja-JP" altLang="en-US" dirty="0"/>
              <a:t>公開鍵暗号</a:t>
            </a:r>
          </a:p>
        </p:txBody>
      </p:sp>
      <p:sp>
        <p:nvSpPr>
          <p:cNvPr id="5" name="コンテンツ プレースホルダー 4">
            <a:extLst>
              <a:ext uri="{FF2B5EF4-FFF2-40B4-BE49-F238E27FC236}">
                <a16:creationId xmlns:a16="http://schemas.microsoft.com/office/drawing/2014/main" id="{426A6E1C-D810-6D9D-A231-2EC83B793A46}"/>
              </a:ext>
            </a:extLst>
          </p:cNvPr>
          <p:cNvSpPr>
            <a:spLocks noGrp="1"/>
          </p:cNvSpPr>
          <p:nvPr>
            <p:ph idx="1"/>
          </p:nvPr>
        </p:nvSpPr>
        <p:spPr>
          <a:xfrm>
            <a:off x="838200" y="1093695"/>
            <a:ext cx="10515600" cy="2335306"/>
          </a:xfrm>
        </p:spPr>
        <p:txBody>
          <a:bodyPr/>
          <a:lstStyle/>
          <a:p>
            <a:r>
              <a:rPr lang="ja-JP" altLang="en-US" dirty="0"/>
              <a:t>暗号化のための規則が暗号鍵。</a:t>
            </a:r>
            <a:endParaRPr lang="en-US" altLang="ja-JP" dirty="0"/>
          </a:p>
          <a:p>
            <a:r>
              <a:rPr lang="ja-JP" altLang="en-US" dirty="0"/>
              <a:t>以下の条件を満たす鍵のペアを使う仕組みを公開鍵暗号と言う。</a:t>
            </a:r>
            <a:endParaRPr lang="en-US" altLang="ja-JP" dirty="0"/>
          </a:p>
          <a:p>
            <a:pPr lvl="1"/>
            <a:r>
              <a:rPr lang="ja-JP" altLang="en-US" dirty="0"/>
              <a:t>ペアの一方で暗号化したものを、他方で暗号化すると平文に戻る。</a:t>
            </a:r>
            <a:endParaRPr lang="en-US" altLang="ja-JP" dirty="0"/>
          </a:p>
          <a:p>
            <a:pPr lvl="1"/>
            <a:r>
              <a:rPr lang="ja-JP" altLang="en-US" dirty="0"/>
              <a:t>他方で暗号化したものを、もう一方で暗号化しても、やはり平文に戻る。</a:t>
            </a:r>
            <a:endParaRPr lang="en-US" altLang="ja-JP" dirty="0"/>
          </a:p>
          <a:p>
            <a:pPr lvl="1"/>
            <a:r>
              <a:rPr lang="ja-JP" altLang="en-US" dirty="0"/>
              <a:t>ペアは異なる鍵で、片方だけがあっても復号できない。</a:t>
            </a:r>
            <a:endParaRPr lang="en-US" altLang="ja-JP" dirty="0"/>
          </a:p>
        </p:txBody>
      </p:sp>
      <p:sp>
        <p:nvSpPr>
          <p:cNvPr id="2" name="矢印: 右 1">
            <a:extLst>
              <a:ext uri="{FF2B5EF4-FFF2-40B4-BE49-F238E27FC236}">
                <a16:creationId xmlns:a16="http://schemas.microsoft.com/office/drawing/2014/main" id="{FC48EDA4-2CC9-BD77-5630-9E97C78AB65B}"/>
              </a:ext>
            </a:extLst>
          </p:cNvPr>
          <p:cNvSpPr/>
          <p:nvPr/>
        </p:nvSpPr>
        <p:spPr>
          <a:xfrm>
            <a:off x="4276122" y="3755064"/>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 name="スクロール: 横 2">
            <a:extLst>
              <a:ext uri="{FF2B5EF4-FFF2-40B4-BE49-F238E27FC236}">
                <a16:creationId xmlns:a16="http://schemas.microsoft.com/office/drawing/2014/main" id="{31B488A7-6D07-6F20-29C9-3E29B705693D}"/>
              </a:ext>
            </a:extLst>
          </p:cNvPr>
          <p:cNvSpPr/>
          <p:nvPr/>
        </p:nvSpPr>
        <p:spPr>
          <a:xfrm>
            <a:off x="607859" y="3709655"/>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grpSp>
        <p:nvGrpSpPr>
          <p:cNvPr id="6" name="グループ化 5">
            <a:extLst>
              <a:ext uri="{FF2B5EF4-FFF2-40B4-BE49-F238E27FC236}">
                <a16:creationId xmlns:a16="http://schemas.microsoft.com/office/drawing/2014/main" id="{5697CFF4-4D23-CCD9-AD60-ACD8CFEC81BE}"/>
              </a:ext>
            </a:extLst>
          </p:cNvPr>
          <p:cNvGrpSpPr/>
          <p:nvPr/>
        </p:nvGrpSpPr>
        <p:grpSpPr>
          <a:xfrm>
            <a:off x="3258550" y="3511401"/>
            <a:ext cx="1342182" cy="1204580"/>
            <a:chOff x="3987208" y="2700670"/>
            <a:chExt cx="2108791" cy="1892596"/>
          </a:xfrm>
        </p:grpSpPr>
        <p:sp>
          <p:nvSpPr>
            <p:cNvPr id="7" name="直方体 6">
              <a:extLst>
                <a:ext uri="{FF2B5EF4-FFF2-40B4-BE49-F238E27FC236}">
                  <a16:creationId xmlns:a16="http://schemas.microsoft.com/office/drawing/2014/main" id="{A01A158C-3FC8-FF3E-0C07-C6483960CB73}"/>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latin typeface="Meiryo UI" panose="020B0604030504040204" pitchFamily="50" charset="-128"/>
                  <a:ea typeface="Meiryo UI" panose="020B0604030504040204" pitchFamily="50" charset="-128"/>
                </a:rPr>
                <a:t>鍵１</a:t>
              </a:r>
              <a:endParaRPr kumimoji="1" lang="en-US" altLang="ja-JP" sz="2000" b="1" dirty="0">
                <a:latin typeface="Meiryo UI" panose="020B0604030504040204" pitchFamily="50" charset="-128"/>
                <a:ea typeface="Meiryo UI" panose="020B0604030504040204" pitchFamily="50" charset="-128"/>
              </a:endParaRPr>
            </a:p>
          </p:txBody>
        </p:sp>
        <p:sp>
          <p:nvSpPr>
            <p:cNvPr id="8" name="平行四辺形 7">
              <a:extLst>
                <a:ext uri="{FF2B5EF4-FFF2-40B4-BE49-F238E27FC236}">
                  <a16:creationId xmlns:a16="http://schemas.microsoft.com/office/drawing/2014/main" id="{0FA35D9B-C774-679A-2050-ECCFA3FC10A5}"/>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 name="テキスト ボックス 9">
            <a:extLst>
              <a:ext uri="{FF2B5EF4-FFF2-40B4-BE49-F238E27FC236}">
                <a16:creationId xmlns:a16="http://schemas.microsoft.com/office/drawing/2014/main" id="{41AF4C5E-C6AC-662D-92D7-197E7712279B}"/>
              </a:ext>
            </a:extLst>
          </p:cNvPr>
          <p:cNvSpPr txBox="1"/>
          <p:nvPr/>
        </p:nvSpPr>
        <p:spPr>
          <a:xfrm>
            <a:off x="1241022" y="3277368"/>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平文</a:t>
            </a:r>
            <a:endParaRPr lang="ja-JP" altLang="en-US" sz="2400" b="1" dirty="0"/>
          </a:p>
        </p:txBody>
      </p:sp>
      <p:sp>
        <p:nvSpPr>
          <p:cNvPr id="11" name="テキスト ボックス 10">
            <a:extLst>
              <a:ext uri="{FF2B5EF4-FFF2-40B4-BE49-F238E27FC236}">
                <a16:creationId xmlns:a16="http://schemas.microsoft.com/office/drawing/2014/main" id="{5D09C2AA-7803-C1F3-93B8-2D7DD6011678}"/>
              </a:ext>
            </a:extLst>
          </p:cNvPr>
          <p:cNvSpPr txBox="1"/>
          <p:nvPr/>
        </p:nvSpPr>
        <p:spPr>
          <a:xfrm>
            <a:off x="5651006" y="3237070"/>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暗号文</a:t>
            </a:r>
            <a:endParaRPr lang="ja-JP" altLang="en-US" sz="2400" b="1" dirty="0"/>
          </a:p>
        </p:txBody>
      </p:sp>
      <p:sp>
        <p:nvSpPr>
          <p:cNvPr id="12" name="テキスト ボックス 11">
            <a:extLst>
              <a:ext uri="{FF2B5EF4-FFF2-40B4-BE49-F238E27FC236}">
                <a16:creationId xmlns:a16="http://schemas.microsoft.com/office/drawing/2014/main" id="{1507FADC-CEED-47B7-2919-E8497EF19A97}"/>
              </a:ext>
            </a:extLst>
          </p:cNvPr>
          <p:cNvSpPr txBox="1"/>
          <p:nvPr/>
        </p:nvSpPr>
        <p:spPr>
          <a:xfrm>
            <a:off x="10060990" y="3221971"/>
            <a:ext cx="1494298"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元の平文</a:t>
            </a:r>
            <a:endParaRPr lang="ja-JP" altLang="en-US" sz="2400" b="1" dirty="0"/>
          </a:p>
        </p:txBody>
      </p:sp>
      <p:sp>
        <p:nvSpPr>
          <p:cNvPr id="13" name="矢印: 右 12">
            <a:extLst>
              <a:ext uri="{FF2B5EF4-FFF2-40B4-BE49-F238E27FC236}">
                <a16:creationId xmlns:a16="http://schemas.microsoft.com/office/drawing/2014/main" id="{E56C30DA-3C97-9DC5-039D-EF2A7DD992B9}"/>
              </a:ext>
            </a:extLst>
          </p:cNvPr>
          <p:cNvSpPr/>
          <p:nvPr/>
        </p:nvSpPr>
        <p:spPr>
          <a:xfrm>
            <a:off x="2828484" y="3755064"/>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スクロール: 横 13">
            <a:extLst>
              <a:ext uri="{FF2B5EF4-FFF2-40B4-BE49-F238E27FC236}">
                <a16:creationId xmlns:a16="http://schemas.microsoft.com/office/drawing/2014/main" id="{E0799CAA-C23E-4418-4A59-BE1522F2132D}"/>
              </a:ext>
            </a:extLst>
          </p:cNvPr>
          <p:cNvSpPr/>
          <p:nvPr/>
        </p:nvSpPr>
        <p:spPr>
          <a:xfrm>
            <a:off x="5227484" y="3709655"/>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2400" dirty="0">
                <a:solidFill>
                  <a:schemeClr val="tx1"/>
                </a:solidFill>
                <a:latin typeface="Meiryo UI" panose="020B0604030504040204" pitchFamily="50" charset="-128"/>
                <a:ea typeface="Meiryo UI" panose="020B0604030504040204" pitchFamily="50" charset="-128"/>
              </a:rPr>
              <a:t>1S</a:t>
            </a:r>
            <a:r>
              <a:rPr kumimoji="1" lang="ja-JP" altLang="en-US" sz="2400" dirty="0">
                <a:solidFill>
                  <a:schemeClr val="tx1"/>
                </a:solidFill>
                <a:latin typeface="Meiryo UI" panose="020B0604030504040204" pitchFamily="50" charset="-128"/>
                <a:ea typeface="Meiryo UI" panose="020B0604030504040204" pitchFamily="50" charset="-128"/>
              </a:rPr>
              <a:t>け</a:t>
            </a:r>
            <a:r>
              <a:rPr kumimoji="1" lang="en-US" altLang="ja-JP" sz="2400" dirty="0">
                <a:solidFill>
                  <a:schemeClr val="tx1"/>
                </a:solidFill>
                <a:latin typeface="Meiryo UI" panose="020B0604030504040204" pitchFamily="50" charset="-128"/>
                <a:ea typeface="Meiryo UI" panose="020B0604030504040204" pitchFamily="50" charset="-128"/>
              </a:rPr>
              <a:t>2</a:t>
            </a:r>
            <a:r>
              <a:rPr kumimoji="1" lang="ja-JP" altLang="en-US" sz="2400" dirty="0">
                <a:solidFill>
                  <a:schemeClr val="tx1"/>
                </a:solidFill>
                <a:latin typeface="Meiryo UI" panose="020B0604030504040204" pitchFamily="50" charset="-128"/>
                <a:ea typeface="Meiryo UI" panose="020B0604030504040204" pitchFamily="50" charset="-128"/>
              </a:rPr>
              <a:t>よは＠</a:t>
            </a:r>
          </a:p>
        </p:txBody>
      </p:sp>
      <p:sp>
        <p:nvSpPr>
          <p:cNvPr id="15" name="矢印: 右 14">
            <a:extLst>
              <a:ext uri="{FF2B5EF4-FFF2-40B4-BE49-F238E27FC236}">
                <a16:creationId xmlns:a16="http://schemas.microsoft.com/office/drawing/2014/main" id="{A45D6DE4-EF14-E025-1F53-D6B8BBD0F28A}"/>
              </a:ext>
            </a:extLst>
          </p:cNvPr>
          <p:cNvSpPr/>
          <p:nvPr/>
        </p:nvSpPr>
        <p:spPr>
          <a:xfrm>
            <a:off x="8875143" y="3755064"/>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7539B92D-CC2D-8261-FDE9-03E39373EE30}"/>
              </a:ext>
            </a:extLst>
          </p:cNvPr>
          <p:cNvGrpSpPr/>
          <p:nvPr/>
        </p:nvGrpSpPr>
        <p:grpSpPr>
          <a:xfrm>
            <a:off x="7857571" y="3511401"/>
            <a:ext cx="1342182" cy="1204580"/>
            <a:chOff x="3987208" y="2700670"/>
            <a:chExt cx="2108791" cy="1892596"/>
          </a:xfrm>
        </p:grpSpPr>
        <p:sp>
          <p:nvSpPr>
            <p:cNvPr id="17" name="直方体 16">
              <a:extLst>
                <a:ext uri="{FF2B5EF4-FFF2-40B4-BE49-F238E27FC236}">
                  <a16:creationId xmlns:a16="http://schemas.microsoft.com/office/drawing/2014/main" id="{99CA8185-C32C-06A1-B70F-DA647F8C4174}"/>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latin typeface="Meiryo UI" panose="020B0604030504040204" pitchFamily="50" charset="-128"/>
                  <a:ea typeface="Meiryo UI" panose="020B0604030504040204" pitchFamily="50" charset="-128"/>
                </a:rPr>
                <a:t>鍵２</a:t>
              </a:r>
              <a:endParaRPr kumimoji="1" lang="en-US" altLang="ja-JP" sz="2000" b="1" dirty="0">
                <a:latin typeface="Meiryo UI" panose="020B0604030504040204" pitchFamily="50" charset="-128"/>
                <a:ea typeface="Meiryo UI" panose="020B0604030504040204" pitchFamily="50" charset="-128"/>
              </a:endParaRPr>
            </a:p>
          </p:txBody>
        </p:sp>
        <p:sp>
          <p:nvSpPr>
            <p:cNvPr id="18" name="平行四辺形 17">
              <a:extLst>
                <a:ext uri="{FF2B5EF4-FFF2-40B4-BE49-F238E27FC236}">
                  <a16:creationId xmlns:a16="http://schemas.microsoft.com/office/drawing/2014/main" id="{14E6E16F-CA57-9907-CA65-33F9CB9E0B43}"/>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9" name="矢印: 右 18">
            <a:extLst>
              <a:ext uri="{FF2B5EF4-FFF2-40B4-BE49-F238E27FC236}">
                <a16:creationId xmlns:a16="http://schemas.microsoft.com/office/drawing/2014/main" id="{6F86E0F4-AB3C-4657-FF4D-27CE6FF20D1B}"/>
              </a:ext>
            </a:extLst>
          </p:cNvPr>
          <p:cNvSpPr/>
          <p:nvPr/>
        </p:nvSpPr>
        <p:spPr>
          <a:xfrm>
            <a:off x="7427505" y="3755064"/>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スクロール: 横 19">
            <a:extLst>
              <a:ext uri="{FF2B5EF4-FFF2-40B4-BE49-F238E27FC236}">
                <a16:creationId xmlns:a16="http://schemas.microsoft.com/office/drawing/2014/main" id="{A19F7233-6D8F-4049-8E94-18EF58D61CFE}"/>
              </a:ext>
            </a:extLst>
          </p:cNvPr>
          <p:cNvSpPr/>
          <p:nvPr/>
        </p:nvSpPr>
        <p:spPr>
          <a:xfrm>
            <a:off x="9826505" y="3709655"/>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sp>
        <p:nvSpPr>
          <p:cNvPr id="21" name="矢印: 右 20">
            <a:extLst>
              <a:ext uri="{FF2B5EF4-FFF2-40B4-BE49-F238E27FC236}">
                <a16:creationId xmlns:a16="http://schemas.microsoft.com/office/drawing/2014/main" id="{9ECB5F74-D3E4-3AB1-9A49-C1E128B56877}"/>
              </a:ext>
            </a:extLst>
          </p:cNvPr>
          <p:cNvSpPr/>
          <p:nvPr/>
        </p:nvSpPr>
        <p:spPr>
          <a:xfrm>
            <a:off x="4276122" y="5376886"/>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スクロール: 横 21">
            <a:extLst>
              <a:ext uri="{FF2B5EF4-FFF2-40B4-BE49-F238E27FC236}">
                <a16:creationId xmlns:a16="http://schemas.microsoft.com/office/drawing/2014/main" id="{D2F8B588-A579-470A-9355-31B2BA210297}"/>
              </a:ext>
            </a:extLst>
          </p:cNvPr>
          <p:cNvSpPr/>
          <p:nvPr/>
        </p:nvSpPr>
        <p:spPr>
          <a:xfrm>
            <a:off x="607859" y="5331477"/>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grpSp>
        <p:nvGrpSpPr>
          <p:cNvPr id="23" name="グループ化 22">
            <a:extLst>
              <a:ext uri="{FF2B5EF4-FFF2-40B4-BE49-F238E27FC236}">
                <a16:creationId xmlns:a16="http://schemas.microsoft.com/office/drawing/2014/main" id="{8871034F-E08B-7E3E-1A84-7128D862819C}"/>
              </a:ext>
            </a:extLst>
          </p:cNvPr>
          <p:cNvGrpSpPr/>
          <p:nvPr/>
        </p:nvGrpSpPr>
        <p:grpSpPr>
          <a:xfrm>
            <a:off x="3258550" y="5133223"/>
            <a:ext cx="1342182" cy="1204580"/>
            <a:chOff x="3987208" y="2700670"/>
            <a:chExt cx="2108791" cy="1892596"/>
          </a:xfrm>
        </p:grpSpPr>
        <p:sp>
          <p:nvSpPr>
            <p:cNvPr id="24" name="直方体 23">
              <a:extLst>
                <a:ext uri="{FF2B5EF4-FFF2-40B4-BE49-F238E27FC236}">
                  <a16:creationId xmlns:a16="http://schemas.microsoft.com/office/drawing/2014/main" id="{F54BF4D7-CBC4-9C4D-1802-C99CB2C098E1}"/>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2000" b="1" dirty="0">
                  <a:latin typeface="Meiryo UI" panose="020B0604030504040204" pitchFamily="50" charset="-128"/>
                  <a:ea typeface="Meiryo UI" panose="020B0604030504040204" pitchFamily="50" charset="-128"/>
                </a:rPr>
                <a:t>鍵２</a:t>
              </a:r>
              <a:endParaRPr lang="en-US" altLang="ja-JP" sz="2000" b="1" dirty="0">
                <a:latin typeface="Meiryo UI" panose="020B0604030504040204" pitchFamily="50" charset="-128"/>
                <a:ea typeface="Meiryo UI" panose="020B0604030504040204" pitchFamily="50" charset="-128"/>
              </a:endParaRPr>
            </a:p>
          </p:txBody>
        </p:sp>
        <p:sp>
          <p:nvSpPr>
            <p:cNvPr id="25" name="平行四辺形 24">
              <a:extLst>
                <a:ext uri="{FF2B5EF4-FFF2-40B4-BE49-F238E27FC236}">
                  <a16:creationId xmlns:a16="http://schemas.microsoft.com/office/drawing/2014/main" id="{9AF5698F-0F14-607B-AED0-6BD30B0DA470}"/>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6" name="テキスト ボックス 25">
            <a:extLst>
              <a:ext uri="{FF2B5EF4-FFF2-40B4-BE49-F238E27FC236}">
                <a16:creationId xmlns:a16="http://schemas.microsoft.com/office/drawing/2014/main" id="{8054F85A-9A5A-BBC9-0094-E30BF0D35264}"/>
              </a:ext>
            </a:extLst>
          </p:cNvPr>
          <p:cNvSpPr txBox="1"/>
          <p:nvPr/>
        </p:nvSpPr>
        <p:spPr>
          <a:xfrm>
            <a:off x="1241022" y="4899190"/>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平文</a:t>
            </a:r>
            <a:endParaRPr lang="ja-JP" altLang="en-US" sz="2400" b="1" dirty="0"/>
          </a:p>
        </p:txBody>
      </p:sp>
      <p:sp>
        <p:nvSpPr>
          <p:cNvPr id="27" name="テキスト ボックス 26">
            <a:extLst>
              <a:ext uri="{FF2B5EF4-FFF2-40B4-BE49-F238E27FC236}">
                <a16:creationId xmlns:a16="http://schemas.microsoft.com/office/drawing/2014/main" id="{650BB221-770B-11EC-3C57-5AC4863EFB9F}"/>
              </a:ext>
            </a:extLst>
          </p:cNvPr>
          <p:cNvSpPr txBox="1"/>
          <p:nvPr/>
        </p:nvSpPr>
        <p:spPr>
          <a:xfrm>
            <a:off x="5651006" y="4858892"/>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暗号文</a:t>
            </a:r>
            <a:endParaRPr lang="ja-JP" altLang="en-US" sz="2400" b="1" dirty="0"/>
          </a:p>
        </p:txBody>
      </p:sp>
      <p:sp>
        <p:nvSpPr>
          <p:cNvPr id="28" name="テキスト ボックス 27">
            <a:extLst>
              <a:ext uri="{FF2B5EF4-FFF2-40B4-BE49-F238E27FC236}">
                <a16:creationId xmlns:a16="http://schemas.microsoft.com/office/drawing/2014/main" id="{26802FC4-097B-8786-AC41-CD48CB667EFD}"/>
              </a:ext>
            </a:extLst>
          </p:cNvPr>
          <p:cNvSpPr txBox="1"/>
          <p:nvPr/>
        </p:nvSpPr>
        <p:spPr>
          <a:xfrm>
            <a:off x="10060990" y="4843793"/>
            <a:ext cx="1494298"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元の平文</a:t>
            </a:r>
            <a:endParaRPr lang="ja-JP" altLang="en-US" sz="2400" b="1" dirty="0"/>
          </a:p>
        </p:txBody>
      </p:sp>
      <p:sp>
        <p:nvSpPr>
          <p:cNvPr id="29" name="矢印: 右 28">
            <a:extLst>
              <a:ext uri="{FF2B5EF4-FFF2-40B4-BE49-F238E27FC236}">
                <a16:creationId xmlns:a16="http://schemas.microsoft.com/office/drawing/2014/main" id="{0E73EB75-5831-471E-A14A-29AE7068725E}"/>
              </a:ext>
            </a:extLst>
          </p:cNvPr>
          <p:cNvSpPr/>
          <p:nvPr/>
        </p:nvSpPr>
        <p:spPr>
          <a:xfrm>
            <a:off x="2828484" y="5376886"/>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 name="スクロール: 横 29">
            <a:extLst>
              <a:ext uri="{FF2B5EF4-FFF2-40B4-BE49-F238E27FC236}">
                <a16:creationId xmlns:a16="http://schemas.microsoft.com/office/drawing/2014/main" id="{BAAECD5F-B209-48DD-6315-5985D9001BC0}"/>
              </a:ext>
            </a:extLst>
          </p:cNvPr>
          <p:cNvSpPr/>
          <p:nvPr/>
        </p:nvSpPr>
        <p:spPr>
          <a:xfrm>
            <a:off x="5227484" y="5331477"/>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2400" dirty="0">
                <a:solidFill>
                  <a:schemeClr val="tx1"/>
                </a:solidFill>
                <a:latin typeface="Meiryo UI" panose="020B0604030504040204" pitchFamily="50" charset="-128"/>
                <a:ea typeface="Meiryo UI" panose="020B0604030504040204" pitchFamily="50" charset="-128"/>
              </a:rPr>
              <a:t>Zs</a:t>
            </a:r>
            <a:r>
              <a:rPr kumimoji="1" lang="ja-JP" altLang="en-US" sz="2400" dirty="0">
                <a:solidFill>
                  <a:schemeClr val="tx1"/>
                </a:solidFill>
                <a:latin typeface="Meiryo UI" panose="020B0604030504040204" pitchFamily="50" charset="-128"/>
                <a:ea typeface="Meiryo UI" panose="020B0604030504040204" pitchFamily="50" charset="-128"/>
              </a:rPr>
              <a:t>あお</a:t>
            </a:r>
            <a:r>
              <a:rPr kumimoji="1" lang="en-US" altLang="ja-JP" sz="2400" dirty="0">
                <a:solidFill>
                  <a:schemeClr val="tx1"/>
                </a:solidFill>
                <a:latin typeface="Meiryo UI" panose="020B0604030504040204" pitchFamily="50" charset="-128"/>
                <a:ea typeface="Meiryo UI" panose="020B0604030504040204" pitchFamily="50" charset="-128"/>
              </a:rPr>
              <a:t>Q#s</a:t>
            </a:r>
            <a:endParaRPr kumimoji="1" lang="ja-JP" altLang="en-US" sz="2400" dirty="0">
              <a:solidFill>
                <a:schemeClr val="tx1"/>
              </a:solidFill>
              <a:latin typeface="Meiryo UI" panose="020B0604030504040204" pitchFamily="50" charset="-128"/>
              <a:ea typeface="Meiryo UI" panose="020B0604030504040204" pitchFamily="50" charset="-128"/>
            </a:endParaRPr>
          </a:p>
        </p:txBody>
      </p:sp>
      <p:sp>
        <p:nvSpPr>
          <p:cNvPr id="31" name="矢印: 右 30">
            <a:extLst>
              <a:ext uri="{FF2B5EF4-FFF2-40B4-BE49-F238E27FC236}">
                <a16:creationId xmlns:a16="http://schemas.microsoft.com/office/drawing/2014/main" id="{A16FBEB4-D416-0055-A59B-E7A7F5EB605D}"/>
              </a:ext>
            </a:extLst>
          </p:cNvPr>
          <p:cNvSpPr/>
          <p:nvPr/>
        </p:nvSpPr>
        <p:spPr>
          <a:xfrm>
            <a:off x="8875143" y="5376886"/>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2" name="グループ化 31">
            <a:extLst>
              <a:ext uri="{FF2B5EF4-FFF2-40B4-BE49-F238E27FC236}">
                <a16:creationId xmlns:a16="http://schemas.microsoft.com/office/drawing/2014/main" id="{5453F86F-BF8A-69F7-2CBB-411BD9886AF5}"/>
              </a:ext>
            </a:extLst>
          </p:cNvPr>
          <p:cNvGrpSpPr/>
          <p:nvPr/>
        </p:nvGrpSpPr>
        <p:grpSpPr>
          <a:xfrm>
            <a:off x="7857571" y="5133223"/>
            <a:ext cx="1342182" cy="1204580"/>
            <a:chOff x="3987208" y="2700670"/>
            <a:chExt cx="2108791" cy="1892596"/>
          </a:xfrm>
        </p:grpSpPr>
        <p:sp>
          <p:nvSpPr>
            <p:cNvPr id="33" name="直方体 32">
              <a:extLst>
                <a:ext uri="{FF2B5EF4-FFF2-40B4-BE49-F238E27FC236}">
                  <a16:creationId xmlns:a16="http://schemas.microsoft.com/office/drawing/2014/main" id="{1CF2D808-7C54-A2C9-4807-39E543E85FC1}"/>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2000" b="1" dirty="0">
                  <a:latin typeface="Meiryo UI" panose="020B0604030504040204" pitchFamily="50" charset="-128"/>
                  <a:ea typeface="Meiryo UI" panose="020B0604030504040204" pitchFamily="50" charset="-128"/>
                </a:rPr>
                <a:t>鍵１</a:t>
              </a:r>
              <a:endParaRPr lang="en-US" altLang="ja-JP" sz="2000" b="1" dirty="0">
                <a:latin typeface="Meiryo UI" panose="020B0604030504040204" pitchFamily="50" charset="-128"/>
                <a:ea typeface="Meiryo UI" panose="020B0604030504040204" pitchFamily="50" charset="-128"/>
              </a:endParaRPr>
            </a:p>
          </p:txBody>
        </p:sp>
        <p:sp>
          <p:nvSpPr>
            <p:cNvPr id="34" name="平行四辺形 33">
              <a:extLst>
                <a:ext uri="{FF2B5EF4-FFF2-40B4-BE49-F238E27FC236}">
                  <a16:creationId xmlns:a16="http://schemas.microsoft.com/office/drawing/2014/main" id="{49E5A741-88E3-2234-1BBD-FC74EFF2DCB2}"/>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5" name="矢印: 右 34">
            <a:extLst>
              <a:ext uri="{FF2B5EF4-FFF2-40B4-BE49-F238E27FC236}">
                <a16:creationId xmlns:a16="http://schemas.microsoft.com/office/drawing/2014/main" id="{0F2CA44A-1CD8-E5ED-8C5C-CA6896BD021C}"/>
              </a:ext>
            </a:extLst>
          </p:cNvPr>
          <p:cNvSpPr/>
          <p:nvPr/>
        </p:nvSpPr>
        <p:spPr>
          <a:xfrm>
            <a:off x="7427505" y="5376886"/>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6" name="スクロール: 横 35">
            <a:extLst>
              <a:ext uri="{FF2B5EF4-FFF2-40B4-BE49-F238E27FC236}">
                <a16:creationId xmlns:a16="http://schemas.microsoft.com/office/drawing/2014/main" id="{72E87161-0D65-EC34-D74D-4E467F7654DC}"/>
              </a:ext>
            </a:extLst>
          </p:cNvPr>
          <p:cNvSpPr/>
          <p:nvPr/>
        </p:nvSpPr>
        <p:spPr>
          <a:xfrm>
            <a:off x="9826505" y="5331477"/>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spTree>
    <p:extLst>
      <p:ext uri="{BB962C8B-B14F-4D97-AF65-F5344CB8AC3E}">
        <p14:creationId xmlns:p14="http://schemas.microsoft.com/office/powerpoint/2010/main" val="2079292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16401-F10E-DBCE-C320-5A4435BD7757}"/>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F2A1E60-1688-6123-3BA8-1488F86F56C0}"/>
              </a:ext>
            </a:extLst>
          </p:cNvPr>
          <p:cNvSpPr>
            <a:spLocks noGrp="1"/>
          </p:cNvSpPr>
          <p:nvPr>
            <p:ph type="title"/>
          </p:nvPr>
        </p:nvSpPr>
        <p:spPr/>
        <p:txBody>
          <a:bodyPr/>
          <a:lstStyle/>
          <a:p>
            <a:r>
              <a:rPr lang="ja-JP" altLang="en-US" dirty="0"/>
              <a:t>公開鍵暗号</a:t>
            </a:r>
          </a:p>
        </p:txBody>
      </p:sp>
      <p:sp>
        <p:nvSpPr>
          <p:cNvPr id="5" name="コンテンツ プレースホルダー 4">
            <a:extLst>
              <a:ext uri="{FF2B5EF4-FFF2-40B4-BE49-F238E27FC236}">
                <a16:creationId xmlns:a16="http://schemas.microsoft.com/office/drawing/2014/main" id="{9FFCEEEA-204E-9E60-53B2-75A313CC0AED}"/>
              </a:ext>
            </a:extLst>
          </p:cNvPr>
          <p:cNvSpPr>
            <a:spLocks noGrp="1"/>
          </p:cNvSpPr>
          <p:nvPr>
            <p:ph idx="1"/>
          </p:nvPr>
        </p:nvSpPr>
        <p:spPr>
          <a:xfrm>
            <a:off x="838200" y="1093695"/>
            <a:ext cx="10515600" cy="2335306"/>
          </a:xfrm>
        </p:spPr>
        <p:txBody>
          <a:bodyPr/>
          <a:lstStyle/>
          <a:p>
            <a:r>
              <a:rPr lang="ja-JP" altLang="en-US" dirty="0"/>
              <a:t>暗号化のための規則が暗号鍵。</a:t>
            </a:r>
            <a:endParaRPr lang="en-US" altLang="ja-JP" dirty="0"/>
          </a:p>
          <a:p>
            <a:r>
              <a:rPr lang="ja-JP" altLang="en-US" dirty="0"/>
              <a:t>片方を公開し、片方を秘密にして使うことが多いので、一方を公開鍵、他方を秘密鍵と呼ぶ。</a:t>
            </a:r>
            <a:endParaRPr lang="en-US" altLang="ja-JP" dirty="0"/>
          </a:p>
          <a:p>
            <a:r>
              <a:rPr lang="ja-JP" altLang="en-US" dirty="0"/>
              <a:t>代表的な公開鍵暗号：</a:t>
            </a:r>
            <a:r>
              <a:rPr lang="en-US" altLang="ja-JP" dirty="0"/>
              <a:t>RSA</a:t>
            </a:r>
            <a:r>
              <a:rPr lang="ja-JP" altLang="en-US" dirty="0"/>
              <a:t>、楕円曲線暗号</a:t>
            </a:r>
            <a:endParaRPr lang="en-US" altLang="ja-JP" dirty="0"/>
          </a:p>
        </p:txBody>
      </p:sp>
      <p:sp>
        <p:nvSpPr>
          <p:cNvPr id="2" name="矢印: 右 1">
            <a:extLst>
              <a:ext uri="{FF2B5EF4-FFF2-40B4-BE49-F238E27FC236}">
                <a16:creationId xmlns:a16="http://schemas.microsoft.com/office/drawing/2014/main" id="{1F422879-EE32-12A9-1238-F0EDDB7D3784}"/>
              </a:ext>
            </a:extLst>
          </p:cNvPr>
          <p:cNvSpPr/>
          <p:nvPr/>
        </p:nvSpPr>
        <p:spPr>
          <a:xfrm>
            <a:off x="4276122" y="3755064"/>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 name="スクロール: 横 2">
            <a:extLst>
              <a:ext uri="{FF2B5EF4-FFF2-40B4-BE49-F238E27FC236}">
                <a16:creationId xmlns:a16="http://schemas.microsoft.com/office/drawing/2014/main" id="{949F57A0-48BA-4035-89A5-C63B483B625F}"/>
              </a:ext>
            </a:extLst>
          </p:cNvPr>
          <p:cNvSpPr/>
          <p:nvPr/>
        </p:nvSpPr>
        <p:spPr>
          <a:xfrm>
            <a:off x="607859" y="3709655"/>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grpSp>
        <p:nvGrpSpPr>
          <p:cNvPr id="6" name="グループ化 5">
            <a:extLst>
              <a:ext uri="{FF2B5EF4-FFF2-40B4-BE49-F238E27FC236}">
                <a16:creationId xmlns:a16="http://schemas.microsoft.com/office/drawing/2014/main" id="{05E9EBFB-63DE-BC50-3839-3478F848EEB1}"/>
              </a:ext>
            </a:extLst>
          </p:cNvPr>
          <p:cNvGrpSpPr/>
          <p:nvPr/>
        </p:nvGrpSpPr>
        <p:grpSpPr>
          <a:xfrm>
            <a:off x="3258550" y="3511401"/>
            <a:ext cx="1342182" cy="1204580"/>
            <a:chOff x="3987208" y="2700670"/>
            <a:chExt cx="2108791" cy="1892596"/>
          </a:xfrm>
        </p:grpSpPr>
        <p:sp>
          <p:nvSpPr>
            <p:cNvPr id="7" name="直方体 6">
              <a:extLst>
                <a:ext uri="{FF2B5EF4-FFF2-40B4-BE49-F238E27FC236}">
                  <a16:creationId xmlns:a16="http://schemas.microsoft.com/office/drawing/2014/main" id="{6E505042-3873-6A55-F1EB-CDEA1237933F}"/>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latin typeface="Meiryo UI" panose="020B0604030504040204" pitchFamily="50" charset="-128"/>
                  <a:ea typeface="Meiryo UI" panose="020B0604030504040204" pitchFamily="50" charset="-128"/>
                </a:rPr>
                <a:t>公開鍵</a:t>
              </a:r>
              <a:endParaRPr kumimoji="1" lang="en-US" altLang="ja-JP" sz="2000" b="1" dirty="0">
                <a:latin typeface="Meiryo UI" panose="020B0604030504040204" pitchFamily="50" charset="-128"/>
                <a:ea typeface="Meiryo UI" panose="020B0604030504040204" pitchFamily="50" charset="-128"/>
              </a:endParaRPr>
            </a:p>
          </p:txBody>
        </p:sp>
        <p:sp>
          <p:nvSpPr>
            <p:cNvPr id="8" name="平行四辺形 7">
              <a:extLst>
                <a:ext uri="{FF2B5EF4-FFF2-40B4-BE49-F238E27FC236}">
                  <a16:creationId xmlns:a16="http://schemas.microsoft.com/office/drawing/2014/main" id="{EAB7A638-E280-604D-CAA8-D691727203A4}"/>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0" name="テキスト ボックス 9">
            <a:extLst>
              <a:ext uri="{FF2B5EF4-FFF2-40B4-BE49-F238E27FC236}">
                <a16:creationId xmlns:a16="http://schemas.microsoft.com/office/drawing/2014/main" id="{23E54A0E-865A-B216-D86B-355F1D7DB8AB}"/>
              </a:ext>
            </a:extLst>
          </p:cNvPr>
          <p:cNvSpPr txBox="1"/>
          <p:nvPr/>
        </p:nvSpPr>
        <p:spPr>
          <a:xfrm>
            <a:off x="1241022" y="3277368"/>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平文</a:t>
            </a:r>
            <a:endParaRPr lang="ja-JP" altLang="en-US" sz="2400" b="1" dirty="0"/>
          </a:p>
        </p:txBody>
      </p:sp>
      <p:sp>
        <p:nvSpPr>
          <p:cNvPr id="11" name="テキスト ボックス 10">
            <a:extLst>
              <a:ext uri="{FF2B5EF4-FFF2-40B4-BE49-F238E27FC236}">
                <a16:creationId xmlns:a16="http://schemas.microsoft.com/office/drawing/2014/main" id="{DA1B90D6-1E80-CB99-9BA4-F0DF366BAF3D}"/>
              </a:ext>
            </a:extLst>
          </p:cNvPr>
          <p:cNvSpPr txBox="1"/>
          <p:nvPr/>
        </p:nvSpPr>
        <p:spPr>
          <a:xfrm>
            <a:off x="5651006" y="3237070"/>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暗号文</a:t>
            </a:r>
            <a:endParaRPr lang="ja-JP" altLang="en-US" sz="2400" b="1" dirty="0"/>
          </a:p>
        </p:txBody>
      </p:sp>
      <p:sp>
        <p:nvSpPr>
          <p:cNvPr id="12" name="テキスト ボックス 11">
            <a:extLst>
              <a:ext uri="{FF2B5EF4-FFF2-40B4-BE49-F238E27FC236}">
                <a16:creationId xmlns:a16="http://schemas.microsoft.com/office/drawing/2014/main" id="{A0D5D5C2-6078-E9FE-A437-A83438E9ECA3}"/>
              </a:ext>
            </a:extLst>
          </p:cNvPr>
          <p:cNvSpPr txBox="1"/>
          <p:nvPr/>
        </p:nvSpPr>
        <p:spPr>
          <a:xfrm>
            <a:off x="10060990" y="3221971"/>
            <a:ext cx="1494298"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元の平文</a:t>
            </a:r>
            <a:endParaRPr lang="ja-JP" altLang="en-US" sz="2400" b="1" dirty="0"/>
          </a:p>
        </p:txBody>
      </p:sp>
      <p:sp>
        <p:nvSpPr>
          <p:cNvPr id="13" name="矢印: 右 12">
            <a:extLst>
              <a:ext uri="{FF2B5EF4-FFF2-40B4-BE49-F238E27FC236}">
                <a16:creationId xmlns:a16="http://schemas.microsoft.com/office/drawing/2014/main" id="{08C0876A-CEB3-4CC3-CAF5-959548FB4DB8}"/>
              </a:ext>
            </a:extLst>
          </p:cNvPr>
          <p:cNvSpPr/>
          <p:nvPr/>
        </p:nvSpPr>
        <p:spPr>
          <a:xfrm>
            <a:off x="2828484" y="3755064"/>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4" name="スクロール: 横 13">
            <a:extLst>
              <a:ext uri="{FF2B5EF4-FFF2-40B4-BE49-F238E27FC236}">
                <a16:creationId xmlns:a16="http://schemas.microsoft.com/office/drawing/2014/main" id="{7D44E748-1E82-01D9-8DB2-6DC0F8215456}"/>
              </a:ext>
            </a:extLst>
          </p:cNvPr>
          <p:cNvSpPr/>
          <p:nvPr/>
        </p:nvSpPr>
        <p:spPr>
          <a:xfrm>
            <a:off x="5227484" y="3709655"/>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2400" dirty="0">
                <a:solidFill>
                  <a:schemeClr val="tx1"/>
                </a:solidFill>
                <a:latin typeface="Meiryo UI" panose="020B0604030504040204" pitchFamily="50" charset="-128"/>
                <a:ea typeface="Meiryo UI" panose="020B0604030504040204" pitchFamily="50" charset="-128"/>
              </a:rPr>
              <a:t>1S</a:t>
            </a:r>
            <a:r>
              <a:rPr kumimoji="1" lang="ja-JP" altLang="en-US" sz="2400" dirty="0">
                <a:solidFill>
                  <a:schemeClr val="tx1"/>
                </a:solidFill>
                <a:latin typeface="Meiryo UI" panose="020B0604030504040204" pitchFamily="50" charset="-128"/>
                <a:ea typeface="Meiryo UI" panose="020B0604030504040204" pitchFamily="50" charset="-128"/>
              </a:rPr>
              <a:t>け</a:t>
            </a:r>
            <a:r>
              <a:rPr kumimoji="1" lang="en-US" altLang="ja-JP" sz="2400" dirty="0">
                <a:solidFill>
                  <a:schemeClr val="tx1"/>
                </a:solidFill>
                <a:latin typeface="Meiryo UI" panose="020B0604030504040204" pitchFamily="50" charset="-128"/>
                <a:ea typeface="Meiryo UI" panose="020B0604030504040204" pitchFamily="50" charset="-128"/>
              </a:rPr>
              <a:t>2</a:t>
            </a:r>
            <a:r>
              <a:rPr kumimoji="1" lang="ja-JP" altLang="en-US" sz="2400" dirty="0">
                <a:solidFill>
                  <a:schemeClr val="tx1"/>
                </a:solidFill>
                <a:latin typeface="Meiryo UI" panose="020B0604030504040204" pitchFamily="50" charset="-128"/>
                <a:ea typeface="Meiryo UI" panose="020B0604030504040204" pitchFamily="50" charset="-128"/>
              </a:rPr>
              <a:t>よは＠</a:t>
            </a:r>
          </a:p>
        </p:txBody>
      </p:sp>
      <p:sp>
        <p:nvSpPr>
          <p:cNvPr id="15" name="矢印: 右 14">
            <a:extLst>
              <a:ext uri="{FF2B5EF4-FFF2-40B4-BE49-F238E27FC236}">
                <a16:creationId xmlns:a16="http://schemas.microsoft.com/office/drawing/2014/main" id="{6536E326-A3E9-14D8-E73F-F616A0C02767}"/>
              </a:ext>
            </a:extLst>
          </p:cNvPr>
          <p:cNvSpPr/>
          <p:nvPr/>
        </p:nvSpPr>
        <p:spPr>
          <a:xfrm>
            <a:off x="8875143" y="3755064"/>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249BCE5A-B69C-BD02-308D-6FF104BAB3F2}"/>
              </a:ext>
            </a:extLst>
          </p:cNvPr>
          <p:cNvGrpSpPr/>
          <p:nvPr/>
        </p:nvGrpSpPr>
        <p:grpSpPr>
          <a:xfrm>
            <a:off x="7857571" y="3511401"/>
            <a:ext cx="1342182" cy="1204580"/>
            <a:chOff x="3987208" y="2700670"/>
            <a:chExt cx="2108791" cy="1892596"/>
          </a:xfrm>
        </p:grpSpPr>
        <p:sp>
          <p:nvSpPr>
            <p:cNvPr id="17" name="直方体 16">
              <a:extLst>
                <a:ext uri="{FF2B5EF4-FFF2-40B4-BE49-F238E27FC236}">
                  <a16:creationId xmlns:a16="http://schemas.microsoft.com/office/drawing/2014/main" id="{A94A6014-AFFC-283E-1B93-975CD067E88C}"/>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latin typeface="Meiryo UI" panose="020B0604030504040204" pitchFamily="50" charset="-128"/>
                  <a:ea typeface="Meiryo UI" panose="020B0604030504040204" pitchFamily="50" charset="-128"/>
                </a:rPr>
                <a:t>秘密鍵</a:t>
              </a:r>
              <a:endParaRPr kumimoji="1" lang="en-US" altLang="ja-JP" sz="2000" b="1" dirty="0">
                <a:latin typeface="Meiryo UI" panose="020B0604030504040204" pitchFamily="50" charset="-128"/>
                <a:ea typeface="Meiryo UI" panose="020B0604030504040204" pitchFamily="50" charset="-128"/>
              </a:endParaRPr>
            </a:p>
          </p:txBody>
        </p:sp>
        <p:sp>
          <p:nvSpPr>
            <p:cNvPr id="18" name="平行四辺形 17">
              <a:extLst>
                <a:ext uri="{FF2B5EF4-FFF2-40B4-BE49-F238E27FC236}">
                  <a16:creationId xmlns:a16="http://schemas.microsoft.com/office/drawing/2014/main" id="{1C15983E-DA3E-8B80-DFD8-F0D164F075B0}"/>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19" name="矢印: 右 18">
            <a:extLst>
              <a:ext uri="{FF2B5EF4-FFF2-40B4-BE49-F238E27FC236}">
                <a16:creationId xmlns:a16="http://schemas.microsoft.com/office/drawing/2014/main" id="{305F3670-EA40-4D28-B988-338B294B64C2}"/>
              </a:ext>
            </a:extLst>
          </p:cNvPr>
          <p:cNvSpPr/>
          <p:nvPr/>
        </p:nvSpPr>
        <p:spPr>
          <a:xfrm>
            <a:off x="7427505" y="3755064"/>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スクロール: 横 19">
            <a:extLst>
              <a:ext uri="{FF2B5EF4-FFF2-40B4-BE49-F238E27FC236}">
                <a16:creationId xmlns:a16="http://schemas.microsoft.com/office/drawing/2014/main" id="{80C47728-83C8-AF04-4E57-97F25624B1F3}"/>
              </a:ext>
            </a:extLst>
          </p:cNvPr>
          <p:cNvSpPr/>
          <p:nvPr/>
        </p:nvSpPr>
        <p:spPr>
          <a:xfrm>
            <a:off x="9826505" y="3709655"/>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sp>
        <p:nvSpPr>
          <p:cNvPr id="21" name="矢印: 右 20">
            <a:extLst>
              <a:ext uri="{FF2B5EF4-FFF2-40B4-BE49-F238E27FC236}">
                <a16:creationId xmlns:a16="http://schemas.microsoft.com/office/drawing/2014/main" id="{CBA5540B-12FD-DCA8-6F56-6C0DB4055F8F}"/>
              </a:ext>
            </a:extLst>
          </p:cNvPr>
          <p:cNvSpPr/>
          <p:nvPr/>
        </p:nvSpPr>
        <p:spPr>
          <a:xfrm>
            <a:off x="4276122" y="5376886"/>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スクロール: 横 21">
            <a:extLst>
              <a:ext uri="{FF2B5EF4-FFF2-40B4-BE49-F238E27FC236}">
                <a16:creationId xmlns:a16="http://schemas.microsoft.com/office/drawing/2014/main" id="{8A68778A-4778-6D17-6DB6-ECC9A5E0329F}"/>
              </a:ext>
            </a:extLst>
          </p:cNvPr>
          <p:cNvSpPr/>
          <p:nvPr/>
        </p:nvSpPr>
        <p:spPr>
          <a:xfrm>
            <a:off x="607859" y="5331477"/>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grpSp>
        <p:nvGrpSpPr>
          <p:cNvPr id="23" name="グループ化 22">
            <a:extLst>
              <a:ext uri="{FF2B5EF4-FFF2-40B4-BE49-F238E27FC236}">
                <a16:creationId xmlns:a16="http://schemas.microsoft.com/office/drawing/2014/main" id="{679A2E69-7A53-7190-CC79-B43A281110D0}"/>
              </a:ext>
            </a:extLst>
          </p:cNvPr>
          <p:cNvGrpSpPr/>
          <p:nvPr/>
        </p:nvGrpSpPr>
        <p:grpSpPr>
          <a:xfrm>
            <a:off x="3258550" y="5133223"/>
            <a:ext cx="1342182" cy="1204580"/>
            <a:chOff x="3987208" y="2700670"/>
            <a:chExt cx="2108791" cy="1892596"/>
          </a:xfrm>
        </p:grpSpPr>
        <p:sp>
          <p:nvSpPr>
            <p:cNvPr id="24" name="直方体 23">
              <a:extLst>
                <a:ext uri="{FF2B5EF4-FFF2-40B4-BE49-F238E27FC236}">
                  <a16:creationId xmlns:a16="http://schemas.microsoft.com/office/drawing/2014/main" id="{1E059DD3-50E8-37BC-B305-C95885355953}"/>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2000" b="1" dirty="0">
                  <a:latin typeface="Meiryo UI" panose="020B0604030504040204" pitchFamily="50" charset="-128"/>
                  <a:ea typeface="Meiryo UI" panose="020B0604030504040204" pitchFamily="50" charset="-128"/>
                </a:rPr>
                <a:t>秘密鍵</a:t>
              </a:r>
              <a:endParaRPr lang="en-US" altLang="ja-JP" sz="2000" b="1" dirty="0">
                <a:latin typeface="Meiryo UI" panose="020B0604030504040204" pitchFamily="50" charset="-128"/>
                <a:ea typeface="Meiryo UI" panose="020B0604030504040204" pitchFamily="50" charset="-128"/>
              </a:endParaRPr>
            </a:p>
          </p:txBody>
        </p:sp>
        <p:sp>
          <p:nvSpPr>
            <p:cNvPr id="25" name="平行四辺形 24">
              <a:extLst>
                <a:ext uri="{FF2B5EF4-FFF2-40B4-BE49-F238E27FC236}">
                  <a16:creationId xmlns:a16="http://schemas.microsoft.com/office/drawing/2014/main" id="{722A4FCB-3DE3-0162-020A-D18840F2B10C}"/>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26" name="テキスト ボックス 25">
            <a:extLst>
              <a:ext uri="{FF2B5EF4-FFF2-40B4-BE49-F238E27FC236}">
                <a16:creationId xmlns:a16="http://schemas.microsoft.com/office/drawing/2014/main" id="{E6BADB7B-0FC7-4950-68DB-FBBFFBBED1F7}"/>
              </a:ext>
            </a:extLst>
          </p:cNvPr>
          <p:cNvSpPr txBox="1"/>
          <p:nvPr/>
        </p:nvSpPr>
        <p:spPr>
          <a:xfrm>
            <a:off x="1241022" y="4899190"/>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平文</a:t>
            </a:r>
            <a:endParaRPr lang="ja-JP" altLang="en-US" sz="2400" b="1" dirty="0"/>
          </a:p>
        </p:txBody>
      </p:sp>
      <p:sp>
        <p:nvSpPr>
          <p:cNvPr id="27" name="テキスト ボックス 26">
            <a:extLst>
              <a:ext uri="{FF2B5EF4-FFF2-40B4-BE49-F238E27FC236}">
                <a16:creationId xmlns:a16="http://schemas.microsoft.com/office/drawing/2014/main" id="{C7A6561A-154E-7733-FCD9-39187B4C8A6F}"/>
              </a:ext>
            </a:extLst>
          </p:cNvPr>
          <p:cNvSpPr txBox="1"/>
          <p:nvPr/>
        </p:nvSpPr>
        <p:spPr>
          <a:xfrm>
            <a:off x="5651006" y="4858892"/>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暗号文</a:t>
            </a:r>
            <a:endParaRPr lang="ja-JP" altLang="en-US" sz="2400" b="1" dirty="0"/>
          </a:p>
        </p:txBody>
      </p:sp>
      <p:sp>
        <p:nvSpPr>
          <p:cNvPr id="28" name="テキスト ボックス 27">
            <a:extLst>
              <a:ext uri="{FF2B5EF4-FFF2-40B4-BE49-F238E27FC236}">
                <a16:creationId xmlns:a16="http://schemas.microsoft.com/office/drawing/2014/main" id="{69A4262D-E3EE-A47C-37E4-E6F745621EE6}"/>
              </a:ext>
            </a:extLst>
          </p:cNvPr>
          <p:cNvSpPr txBox="1"/>
          <p:nvPr/>
        </p:nvSpPr>
        <p:spPr>
          <a:xfrm>
            <a:off x="10060990" y="4843793"/>
            <a:ext cx="1494298"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元の平文</a:t>
            </a:r>
            <a:endParaRPr lang="ja-JP" altLang="en-US" sz="2400" b="1" dirty="0"/>
          </a:p>
        </p:txBody>
      </p:sp>
      <p:sp>
        <p:nvSpPr>
          <p:cNvPr id="29" name="矢印: 右 28">
            <a:extLst>
              <a:ext uri="{FF2B5EF4-FFF2-40B4-BE49-F238E27FC236}">
                <a16:creationId xmlns:a16="http://schemas.microsoft.com/office/drawing/2014/main" id="{CC617DD0-81C1-CA15-07E1-CB9E3DDC9240}"/>
              </a:ext>
            </a:extLst>
          </p:cNvPr>
          <p:cNvSpPr/>
          <p:nvPr/>
        </p:nvSpPr>
        <p:spPr>
          <a:xfrm>
            <a:off x="2828484" y="5376886"/>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 name="スクロール: 横 29">
            <a:extLst>
              <a:ext uri="{FF2B5EF4-FFF2-40B4-BE49-F238E27FC236}">
                <a16:creationId xmlns:a16="http://schemas.microsoft.com/office/drawing/2014/main" id="{9EE95A49-754D-822B-6FC5-35F4326AC64C}"/>
              </a:ext>
            </a:extLst>
          </p:cNvPr>
          <p:cNvSpPr/>
          <p:nvPr/>
        </p:nvSpPr>
        <p:spPr>
          <a:xfrm>
            <a:off x="5227484" y="5331477"/>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2400" dirty="0">
                <a:solidFill>
                  <a:schemeClr val="tx1"/>
                </a:solidFill>
                <a:latin typeface="Meiryo UI" panose="020B0604030504040204" pitchFamily="50" charset="-128"/>
                <a:ea typeface="Meiryo UI" panose="020B0604030504040204" pitchFamily="50" charset="-128"/>
              </a:rPr>
              <a:t>Zs</a:t>
            </a:r>
            <a:r>
              <a:rPr kumimoji="1" lang="ja-JP" altLang="en-US" sz="2400" dirty="0">
                <a:solidFill>
                  <a:schemeClr val="tx1"/>
                </a:solidFill>
                <a:latin typeface="Meiryo UI" panose="020B0604030504040204" pitchFamily="50" charset="-128"/>
                <a:ea typeface="Meiryo UI" panose="020B0604030504040204" pitchFamily="50" charset="-128"/>
              </a:rPr>
              <a:t>あお</a:t>
            </a:r>
            <a:r>
              <a:rPr kumimoji="1" lang="en-US" altLang="ja-JP" sz="2400" dirty="0">
                <a:solidFill>
                  <a:schemeClr val="tx1"/>
                </a:solidFill>
                <a:latin typeface="Meiryo UI" panose="020B0604030504040204" pitchFamily="50" charset="-128"/>
                <a:ea typeface="Meiryo UI" panose="020B0604030504040204" pitchFamily="50" charset="-128"/>
              </a:rPr>
              <a:t>Q#s</a:t>
            </a:r>
            <a:endParaRPr kumimoji="1" lang="ja-JP" altLang="en-US" sz="2400" dirty="0">
              <a:solidFill>
                <a:schemeClr val="tx1"/>
              </a:solidFill>
              <a:latin typeface="Meiryo UI" panose="020B0604030504040204" pitchFamily="50" charset="-128"/>
              <a:ea typeface="Meiryo UI" panose="020B0604030504040204" pitchFamily="50" charset="-128"/>
            </a:endParaRPr>
          </a:p>
        </p:txBody>
      </p:sp>
      <p:sp>
        <p:nvSpPr>
          <p:cNvPr id="31" name="矢印: 右 30">
            <a:extLst>
              <a:ext uri="{FF2B5EF4-FFF2-40B4-BE49-F238E27FC236}">
                <a16:creationId xmlns:a16="http://schemas.microsoft.com/office/drawing/2014/main" id="{21FFA27A-DD64-9B93-4AFC-4BF5705D6138}"/>
              </a:ext>
            </a:extLst>
          </p:cNvPr>
          <p:cNvSpPr/>
          <p:nvPr/>
        </p:nvSpPr>
        <p:spPr>
          <a:xfrm>
            <a:off x="8875143" y="5376886"/>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2" name="グループ化 31">
            <a:extLst>
              <a:ext uri="{FF2B5EF4-FFF2-40B4-BE49-F238E27FC236}">
                <a16:creationId xmlns:a16="http://schemas.microsoft.com/office/drawing/2014/main" id="{896ADDCC-D911-FFE9-167E-3643FD8F0C30}"/>
              </a:ext>
            </a:extLst>
          </p:cNvPr>
          <p:cNvGrpSpPr/>
          <p:nvPr/>
        </p:nvGrpSpPr>
        <p:grpSpPr>
          <a:xfrm>
            <a:off x="7857571" y="5133223"/>
            <a:ext cx="1342182" cy="1204580"/>
            <a:chOff x="3987208" y="2700670"/>
            <a:chExt cx="2108791" cy="1892596"/>
          </a:xfrm>
        </p:grpSpPr>
        <p:sp>
          <p:nvSpPr>
            <p:cNvPr id="33" name="直方体 32">
              <a:extLst>
                <a:ext uri="{FF2B5EF4-FFF2-40B4-BE49-F238E27FC236}">
                  <a16:creationId xmlns:a16="http://schemas.microsoft.com/office/drawing/2014/main" id="{55E13836-FD5A-9DF9-9C9A-8E83094810D1}"/>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2000" b="1" dirty="0">
                  <a:latin typeface="Meiryo UI" panose="020B0604030504040204" pitchFamily="50" charset="-128"/>
                  <a:ea typeface="Meiryo UI" panose="020B0604030504040204" pitchFamily="50" charset="-128"/>
                </a:rPr>
                <a:t>公開鍵</a:t>
              </a:r>
              <a:endParaRPr lang="en-US" altLang="ja-JP" sz="2000" b="1" dirty="0">
                <a:latin typeface="Meiryo UI" panose="020B0604030504040204" pitchFamily="50" charset="-128"/>
                <a:ea typeface="Meiryo UI" panose="020B0604030504040204" pitchFamily="50" charset="-128"/>
              </a:endParaRPr>
            </a:p>
          </p:txBody>
        </p:sp>
        <p:sp>
          <p:nvSpPr>
            <p:cNvPr id="34" name="平行四辺形 33">
              <a:extLst>
                <a:ext uri="{FF2B5EF4-FFF2-40B4-BE49-F238E27FC236}">
                  <a16:creationId xmlns:a16="http://schemas.microsoft.com/office/drawing/2014/main" id="{05F54990-7DCC-A6DF-6C7B-066EEA403F1B}"/>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35" name="矢印: 右 34">
            <a:extLst>
              <a:ext uri="{FF2B5EF4-FFF2-40B4-BE49-F238E27FC236}">
                <a16:creationId xmlns:a16="http://schemas.microsoft.com/office/drawing/2014/main" id="{E3E7C17C-E78B-459D-5249-80F03D2B0476}"/>
              </a:ext>
            </a:extLst>
          </p:cNvPr>
          <p:cNvSpPr/>
          <p:nvPr/>
        </p:nvSpPr>
        <p:spPr>
          <a:xfrm>
            <a:off x="7427505" y="5376886"/>
            <a:ext cx="569288"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6" name="スクロール: 横 35">
            <a:extLst>
              <a:ext uri="{FF2B5EF4-FFF2-40B4-BE49-F238E27FC236}">
                <a16:creationId xmlns:a16="http://schemas.microsoft.com/office/drawing/2014/main" id="{0E8A6AC9-58C5-C2C4-5234-185029EA362C}"/>
              </a:ext>
            </a:extLst>
          </p:cNvPr>
          <p:cNvSpPr/>
          <p:nvPr/>
        </p:nvSpPr>
        <p:spPr>
          <a:xfrm>
            <a:off x="9826505" y="5331477"/>
            <a:ext cx="2108792"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spTree>
    <p:extLst>
      <p:ext uri="{BB962C8B-B14F-4D97-AF65-F5344CB8AC3E}">
        <p14:creationId xmlns:p14="http://schemas.microsoft.com/office/powerpoint/2010/main" val="760439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四角形: 角を丸くする 59">
            <a:extLst>
              <a:ext uri="{FF2B5EF4-FFF2-40B4-BE49-F238E27FC236}">
                <a16:creationId xmlns:a16="http://schemas.microsoft.com/office/drawing/2014/main" id="{20CB6E44-FADB-C072-B053-9D6046FD865C}"/>
              </a:ext>
            </a:extLst>
          </p:cNvPr>
          <p:cNvSpPr/>
          <p:nvPr/>
        </p:nvSpPr>
        <p:spPr>
          <a:xfrm>
            <a:off x="7834097" y="1863730"/>
            <a:ext cx="4176927" cy="1842973"/>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7" name="四角形: 角を丸くする 56">
            <a:extLst>
              <a:ext uri="{FF2B5EF4-FFF2-40B4-BE49-F238E27FC236}">
                <a16:creationId xmlns:a16="http://schemas.microsoft.com/office/drawing/2014/main" id="{717E2080-A903-B935-076F-CA781ADC9D0C}"/>
              </a:ext>
            </a:extLst>
          </p:cNvPr>
          <p:cNvSpPr/>
          <p:nvPr/>
        </p:nvSpPr>
        <p:spPr>
          <a:xfrm>
            <a:off x="180975" y="2175486"/>
            <a:ext cx="2930500" cy="1302336"/>
          </a:xfrm>
          <a:prstGeom prst="round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8" name="四角形: 角を丸くする 57">
            <a:extLst>
              <a:ext uri="{FF2B5EF4-FFF2-40B4-BE49-F238E27FC236}">
                <a16:creationId xmlns:a16="http://schemas.microsoft.com/office/drawing/2014/main" id="{0A300E71-A6D0-F247-32EA-A0D65A850521}"/>
              </a:ext>
            </a:extLst>
          </p:cNvPr>
          <p:cNvSpPr/>
          <p:nvPr/>
        </p:nvSpPr>
        <p:spPr>
          <a:xfrm>
            <a:off x="378626" y="3663153"/>
            <a:ext cx="2930500" cy="1302336"/>
          </a:xfrm>
          <a:prstGeom prst="round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9" name="四角形: 角を丸くする 58">
            <a:extLst>
              <a:ext uri="{FF2B5EF4-FFF2-40B4-BE49-F238E27FC236}">
                <a16:creationId xmlns:a16="http://schemas.microsoft.com/office/drawing/2014/main" id="{CD53B3C6-C5B5-E345-266D-70157E7D0F4F}"/>
              </a:ext>
            </a:extLst>
          </p:cNvPr>
          <p:cNvSpPr/>
          <p:nvPr/>
        </p:nvSpPr>
        <p:spPr>
          <a:xfrm>
            <a:off x="855650" y="5118179"/>
            <a:ext cx="2930500" cy="1302336"/>
          </a:xfrm>
          <a:prstGeom prst="round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3" name="矢印: 右 22">
            <a:extLst>
              <a:ext uri="{FF2B5EF4-FFF2-40B4-BE49-F238E27FC236}">
                <a16:creationId xmlns:a16="http://schemas.microsoft.com/office/drawing/2014/main" id="{A0D2B402-7B23-F40D-B062-CC5685BCBC75}"/>
              </a:ext>
            </a:extLst>
          </p:cNvPr>
          <p:cNvSpPr/>
          <p:nvPr/>
        </p:nvSpPr>
        <p:spPr>
          <a:xfrm>
            <a:off x="2820001" y="2876258"/>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5527B262-C565-D484-6E62-15E10E1EAA91}"/>
              </a:ext>
            </a:extLst>
          </p:cNvPr>
          <p:cNvSpPr>
            <a:spLocks noGrp="1"/>
          </p:cNvSpPr>
          <p:nvPr>
            <p:ph type="title"/>
          </p:nvPr>
        </p:nvSpPr>
        <p:spPr/>
        <p:txBody>
          <a:bodyPr/>
          <a:lstStyle/>
          <a:p>
            <a:r>
              <a:rPr kumimoji="1" lang="ja-JP" altLang="en-US" dirty="0"/>
              <a:t>公開鍵暗号は何がすごいのか①</a:t>
            </a:r>
          </a:p>
        </p:txBody>
      </p:sp>
      <p:sp>
        <p:nvSpPr>
          <p:cNvPr id="3" name="コンテンツ プレースホルダー 2">
            <a:extLst>
              <a:ext uri="{FF2B5EF4-FFF2-40B4-BE49-F238E27FC236}">
                <a16:creationId xmlns:a16="http://schemas.microsoft.com/office/drawing/2014/main" id="{DF5A8F72-F61C-E10A-C799-7038626AC77E}"/>
              </a:ext>
            </a:extLst>
          </p:cNvPr>
          <p:cNvSpPr>
            <a:spLocks noGrp="1"/>
          </p:cNvSpPr>
          <p:nvPr>
            <p:ph idx="1"/>
          </p:nvPr>
        </p:nvSpPr>
        <p:spPr>
          <a:xfrm>
            <a:off x="838200" y="1093694"/>
            <a:ext cx="10515600" cy="1068481"/>
          </a:xfrm>
        </p:spPr>
        <p:txBody>
          <a:bodyPr>
            <a:normAutofit/>
          </a:bodyPr>
          <a:lstStyle/>
          <a:p>
            <a:r>
              <a:rPr kumimoji="1" lang="ja-JP" altLang="en-US" dirty="0"/>
              <a:t>公開鍵をそのへんで公開しておいて、秘密鍵は隠し持っておけば、</a:t>
            </a:r>
            <a:br>
              <a:rPr kumimoji="1" lang="en-US" altLang="ja-JP" dirty="0"/>
            </a:br>
            <a:r>
              <a:rPr kumimoji="1" lang="ja-JP" altLang="en-US" dirty="0"/>
              <a:t>その人宛てには誰でも暗号が送れるようになる。</a:t>
            </a:r>
          </a:p>
        </p:txBody>
      </p:sp>
      <p:grpSp>
        <p:nvGrpSpPr>
          <p:cNvPr id="4" name="グループ化 3">
            <a:extLst>
              <a:ext uri="{FF2B5EF4-FFF2-40B4-BE49-F238E27FC236}">
                <a16:creationId xmlns:a16="http://schemas.microsoft.com/office/drawing/2014/main" id="{AB676E76-28A9-D8BF-D9A1-0129DCCC89B9}"/>
              </a:ext>
            </a:extLst>
          </p:cNvPr>
          <p:cNvGrpSpPr/>
          <p:nvPr/>
        </p:nvGrpSpPr>
        <p:grpSpPr>
          <a:xfrm>
            <a:off x="2220325" y="2784980"/>
            <a:ext cx="672327" cy="603399"/>
            <a:chOff x="3987208" y="2700670"/>
            <a:chExt cx="2108791" cy="1892596"/>
          </a:xfrm>
        </p:grpSpPr>
        <p:sp>
          <p:nvSpPr>
            <p:cNvPr id="5" name="直方体 4">
              <a:extLst>
                <a:ext uri="{FF2B5EF4-FFF2-40B4-BE49-F238E27FC236}">
                  <a16:creationId xmlns:a16="http://schemas.microsoft.com/office/drawing/2014/main" id="{A6670058-A20F-06E6-79C0-C45EDCD60A88}"/>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100" b="1" dirty="0">
                  <a:latin typeface="Meiryo UI" panose="020B0604030504040204" pitchFamily="50" charset="-128"/>
                  <a:ea typeface="Meiryo UI" panose="020B0604030504040204" pitchFamily="50" charset="-128"/>
                </a:rPr>
                <a:t>A</a:t>
              </a:r>
              <a:r>
                <a:rPr kumimoji="1" lang="ja-JP" altLang="en-US" sz="1100" b="1" dirty="0">
                  <a:latin typeface="Meiryo UI" panose="020B0604030504040204" pitchFamily="50" charset="-128"/>
                  <a:ea typeface="Meiryo UI" panose="020B0604030504040204" pitchFamily="50" charset="-128"/>
                </a:rPr>
                <a:t>さんの</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公開鍵</a:t>
              </a:r>
              <a:endParaRPr kumimoji="1" lang="en-US" altLang="ja-JP" sz="1100" b="1" dirty="0">
                <a:latin typeface="Meiryo UI" panose="020B0604030504040204" pitchFamily="50" charset="-128"/>
                <a:ea typeface="Meiryo UI" panose="020B0604030504040204" pitchFamily="50" charset="-128"/>
              </a:endParaRPr>
            </a:p>
          </p:txBody>
        </p:sp>
        <p:sp>
          <p:nvSpPr>
            <p:cNvPr id="6" name="平行四辺形 5">
              <a:extLst>
                <a:ext uri="{FF2B5EF4-FFF2-40B4-BE49-F238E27FC236}">
                  <a16:creationId xmlns:a16="http://schemas.microsoft.com/office/drawing/2014/main" id="{D7F72495-2596-3C63-1D2F-E8E862DE5B7B}"/>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grpSp>
        <p:nvGrpSpPr>
          <p:cNvPr id="7" name="グループ化 6">
            <a:extLst>
              <a:ext uri="{FF2B5EF4-FFF2-40B4-BE49-F238E27FC236}">
                <a16:creationId xmlns:a16="http://schemas.microsoft.com/office/drawing/2014/main" id="{D77D95E7-7BE6-B02A-2691-16D2C310693D}"/>
              </a:ext>
            </a:extLst>
          </p:cNvPr>
          <p:cNvGrpSpPr/>
          <p:nvPr/>
        </p:nvGrpSpPr>
        <p:grpSpPr>
          <a:xfrm>
            <a:off x="8963184" y="2663676"/>
            <a:ext cx="672327" cy="603399"/>
            <a:chOff x="3987208" y="2700670"/>
            <a:chExt cx="2108791" cy="1892596"/>
          </a:xfrm>
        </p:grpSpPr>
        <p:sp>
          <p:nvSpPr>
            <p:cNvPr id="8" name="直方体 7">
              <a:extLst>
                <a:ext uri="{FF2B5EF4-FFF2-40B4-BE49-F238E27FC236}">
                  <a16:creationId xmlns:a16="http://schemas.microsoft.com/office/drawing/2014/main" id="{1AC91D54-5DD4-49AB-BCFF-C32A2F77B593}"/>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秘密鍵</a:t>
              </a:r>
              <a:endParaRPr lang="en-US" altLang="ja-JP" sz="1100" b="1" dirty="0">
                <a:latin typeface="Meiryo UI" panose="020B0604030504040204" pitchFamily="50" charset="-128"/>
                <a:ea typeface="Meiryo UI" panose="020B0604030504040204" pitchFamily="50" charset="-128"/>
              </a:endParaRPr>
            </a:p>
          </p:txBody>
        </p:sp>
        <p:sp>
          <p:nvSpPr>
            <p:cNvPr id="9" name="平行四辺形 8">
              <a:extLst>
                <a:ext uri="{FF2B5EF4-FFF2-40B4-BE49-F238E27FC236}">
                  <a16:creationId xmlns:a16="http://schemas.microsoft.com/office/drawing/2014/main" id="{FF348297-84E3-5340-7C9E-91F0CE76E309}"/>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17" name="スクロール: 横 16">
            <a:extLst>
              <a:ext uri="{FF2B5EF4-FFF2-40B4-BE49-F238E27FC236}">
                <a16:creationId xmlns:a16="http://schemas.microsoft.com/office/drawing/2014/main" id="{C6873150-9527-D1FB-4B2D-473D211D0247}"/>
              </a:ext>
            </a:extLst>
          </p:cNvPr>
          <p:cNvSpPr/>
          <p:nvPr/>
        </p:nvSpPr>
        <p:spPr>
          <a:xfrm>
            <a:off x="322109" y="2838743"/>
            <a:ext cx="157880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やきとりたべたい</a:t>
            </a:r>
          </a:p>
        </p:txBody>
      </p:sp>
      <p:sp>
        <p:nvSpPr>
          <p:cNvPr id="18" name="矢印: 右 17">
            <a:extLst>
              <a:ext uri="{FF2B5EF4-FFF2-40B4-BE49-F238E27FC236}">
                <a16:creationId xmlns:a16="http://schemas.microsoft.com/office/drawing/2014/main" id="{53E799E4-F81B-4410-B979-19242FB7866F}"/>
              </a:ext>
            </a:extLst>
          </p:cNvPr>
          <p:cNvSpPr/>
          <p:nvPr/>
        </p:nvSpPr>
        <p:spPr>
          <a:xfrm>
            <a:off x="1930977" y="2876258"/>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スクロール: 横 23">
            <a:extLst>
              <a:ext uri="{FF2B5EF4-FFF2-40B4-BE49-F238E27FC236}">
                <a16:creationId xmlns:a16="http://schemas.microsoft.com/office/drawing/2014/main" id="{F65E9851-C230-B050-2C3D-0AF4700F9275}"/>
              </a:ext>
            </a:extLst>
          </p:cNvPr>
          <p:cNvSpPr/>
          <p:nvPr/>
        </p:nvSpPr>
        <p:spPr>
          <a:xfrm>
            <a:off x="3243126" y="2838743"/>
            <a:ext cx="134792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dirty="0">
                <a:solidFill>
                  <a:schemeClr val="tx1"/>
                </a:solidFill>
                <a:latin typeface="Meiryo UI" panose="020B0604030504040204" pitchFamily="50" charset="-128"/>
                <a:ea typeface="Meiryo UI" panose="020B0604030504040204" pitchFamily="50" charset="-128"/>
              </a:rPr>
              <a:t>7Sq(+k8R</a:t>
            </a: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25" name="矢印: 右 24">
            <a:extLst>
              <a:ext uri="{FF2B5EF4-FFF2-40B4-BE49-F238E27FC236}">
                <a16:creationId xmlns:a16="http://schemas.microsoft.com/office/drawing/2014/main" id="{14B1B3AC-FE4C-8A12-09BF-08B5AD84F5B5}"/>
              </a:ext>
            </a:extLst>
          </p:cNvPr>
          <p:cNvSpPr/>
          <p:nvPr/>
        </p:nvSpPr>
        <p:spPr>
          <a:xfrm>
            <a:off x="2999916" y="4310102"/>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26" name="グループ化 25">
            <a:extLst>
              <a:ext uri="{FF2B5EF4-FFF2-40B4-BE49-F238E27FC236}">
                <a16:creationId xmlns:a16="http://schemas.microsoft.com/office/drawing/2014/main" id="{5BA7CD94-B8CD-7283-45F3-00C77C878490}"/>
              </a:ext>
            </a:extLst>
          </p:cNvPr>
          <p:cNvGrpSpPr/>
          <p:nvPr/>
        </p:nvGrpSpPr>
        <p:grpSpPr>
          <a:xfrm>
            <a:off x="2400240" y="4218824"/>
            <a:ext cx="672327" cy="603399"/>
            <a:chOff x="3987208" y="2700670"/>
            <a:chExt cx="2108791" cy="1892596"/>
          </a:xfrm>
        </p:grpSpPr>
        <p:sp>
          <p:nvSpPr>
            <p:cNvPr id="27" name="直方体 26">
              <a:extLst>
                <a:ext uri="{FF2B5EF4-FFF2-40B4-BE49-F238E27FC236}">
                  <a16:creationId xmlns:a16="http://schemas.microsoft.com/office/drawing/2014/main" id="{0FC7E8C0-0072-52B1-F87D-C177DD9C34E7}"/>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公開鍵</a:t>
              </a:r>
              <a:endParaRPr lang="en-US" altLang="ja-JP" sz="1100" b="1" dirty="0">
                <a:latin typeface="Meiryo UI" panose="020B0604030504040204" pitchFamily="50" charset="-128"/>
                <a:ea typeface="Meiryo UI" panose="020B0604030504040204" pitchFamily="50" charset="-128"/>
              </a:endParaRPr>
            </a:p>
          </p:txBody>
        </p:sp>
        <p:sp>
          <p:nvSpPr>
            <p:cNvPr id="28" name="平行四辺形 27">
              <a:extLst>
                <a:ext uri="{FF2B5EF4-FFF2-40B4-BE49-F238E27FC236}">
                  <a16:creationId xmlns:a16="http://schemas.microsoft.com/office/drawing/2014/main" id="{A8EABD69-4B09-78C2-D66E-907CBBEC2702}"/>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29" name="スクロール: 横 28">
            <a:extLst>
              <a:ext uri="{FF2B5EF4-FFF2-40B4-BE49-F238E27FC236}">
                <a16:creationId xmlns:a16="http://schemas.microsoft.com/office/drawing/2014/main" id="{E6487642-64A8-5C7D-9773-D4FA6AF27930}"/>
              </a:ext>
            </a:extLst>
          </p:cNvPr>
          <p:cNvSpPr/>
          <p:nvPr/>
        </p:nvSpPr>
        <p:spPr>
          <a:xfrm>
            <a:off x="502024" y="4272587"/>
            <a:ext cx="157880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あそびにいこう</a:t>
            </a:r>
          </a:p>
        </p:txBody>
      </p:sp>
      <p:sp>
        <p:nvSpPr>
          <p:cNvPr id="30" name="矢印: 右 29">
            <a:extLst>
              <a:ext uri="{FF2B5EF4-FFF2-40B4-BE49-F238E27FC236}">
                <a16:creationId xmlns:a16="http://schemas.microsoft.com/office/drawing/2014/main" id="{13FF1EFD-482F-10E4-BA31-13B45707B6A8}"/>
              </a:ext>
            </a:extLst>
          </p:cNvPr>
          <p:cNvSpPr/>
          <p:nvPr/>
        </p:nvSpPr>
        <p:spPr>
          <a:xfrm>
            <a:off x="2110892" y="4310102"/>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スクロール: 横 30">
            <a:extLst>
              <a:ext uri="{FF2B5EF4-FFF2-40B4-BE49-F238E27FC236}">
                <a16:creationId xmlns:a16="http://schemas.microsoft.com/office/drawing/2014/main" id="{4E268C21-25F3-12BC-81F0-84B468347E1E}"/>
              </a:ext>
            </a:extLst>
          </p:cNvPr>
          <p:cNvSpPr/>
          <p:nvPr/>
        </p:nvSpPr>
        <p:spPr>
          <a:xfrm>
            <a:off x="3423041" y="4272587"/>
            <a:ext cx="134792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dirty="0">
                <a:solidFill>
                  <a:schemeClr val="tx1"/>
                </a:solidFill>
                <a:latin typeface="Meiryo UI" panose="020B0604030504040204" pitchFamily="50" charset="-128"/>
                <a:ea typeface="Meiryo UI" panose="020B0604030504040204" pitchFamily="50" charset="-128"/>
              </a:rPr>
              <a:t>Zi’S-2ld2</a:t>
            </a: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32" name="矢印: 右 31">
            <a:extLst>
              <a:ext uri="{FF2B5EF4-FFF2-40B4-BE49-F238E27FC236}">
                <a16:creationId xmlns:a16="http://schemas.microsoft.com/office/drawing/2014/main" id="{9C4025DD-73E2-45B0-B9B5-9E9CFEB39A7D}"/>
              </a:ext>
            </a:extLst>
          </p:cNvPr>
          <p:cNvSpPr/>
          <p:nvPr/>
        </p:nvSpPr>
        <p:spPr>
          <a:xfrm>
            <a:off x="3552366" y="574453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3" name="グループ化 32">
            <a:extLst>
              <a:ext uri="{FF2B5EF4-FFF2-40B4-BE49-F238E27FC236}">
                <a16:creationId xmlns:a16="http://schemas.microsoft.com/office/drawing/2014/main" id="{008037EF-720A-FF34-7591-C101EEDCAC77}"/>
              </a:ext>
            </a:extLst>
          </p:cNvPr>
          <p:cNvGrpSpPr/>
          <p:nvPr/>
        </p:nvGrpSpPr>
        <p:grpSpPr>
          <a:xfrm>
            <a:off x="2952690" y="5653253"/>
            <a:ext cx="672327" cy="603399"/>
            <a:chOff x="3987208" y="2700670"/>
            <a:chExt cx="2108791" cy="1892596"/>
          </a:xfrm>
        </p:grpSpPr>
        <p:sp>
          <p:nvSpPr>
            <p:cNvPr id="34" name="直方体 33">
              <a:extLst>
                <a:ext uri="{FF2B5EF4-FFF2-40B4-BE49-F238E27FC236}">
                  <a16:creationId xmlns:a16="http://schemas.microsoft.com/office/drawing/2014/main" id="{34ECA819-FF89-7602-E1B2-690FFDDEC5FF}"/>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公開鍵</a:t>
              </a:r>
              <a:endParaRPr lang="en-US" altLang="ja-JP" sz="1100" b="1" dirty="0">
                <a:latin typeface="Meiryo UI" panose="020B0604030504040204" pitchFamily="50" charset="-128"/>
                <a:ea typeface="Meiryo UI" panose="020B0604030504040204" pitchFamily="50" charset="-128"/>
              </a:endParaRPr>
            </a:p>
          </p:txBody>
        </p:sp>
        <p:sp>
          <p:nvSpPr>
            <p:cNvPr id="35" name="平行四辺形 34">
              <a:extLst>
                <a:ext uri="{FF2B5EF4-FFF2-40B4-BE49-F238E27FC236}">
                  <a16:creationId xmlns:a16="http://schemas.microsoft.com/office/drawing/2014/main" id="{D3E39698-5A2E-93D4-4EFD-DFC98353DE50}"/>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36" name="スクロール: 横 35">
            <a:extLst>
              <a:ext uri="{FF2B5EF4-FFF2-40B4-BE49-F238E27FC236}">
                <a16:creationId xmlns:a16="http://schemas.microsoft.com/office/drawing/2014/main" id="{B332B160-4DB1-97E0-D3FE-26274268ECA0}"/>
              </a:ext>
            </a:extLst>
          </p:cNvPr>
          <p:cNvSpPr/>
          <p:nvPr/>
        </p:nvSpPr>
        <p:spPr>
          <a:xfrm>
            <a:off x="1054474" y="5707016"/>
            <a:ext cx="157880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くるまがこわい</a:t>
            </a:r>
          </a:p>
        </p:txBody>
      </p:sp>
      <p:sp>
        <p:nvSpPr>
          <p:cNvPr id="37" name="矢印: 右 36">
            <a:extLst>
              <a:ext uri="{FF2B5EF4-FFF2-40B4-BE49-F238E27FC236}">
                <a16:creationId xmlns:a16="http://schemas.microsoft.com/office/drawing/2014/main" id="{137566B7-40DD-ADFF-3B6A-2D4E144B5A0C}"/>
              </a:ext>
            </a:extLst>
          </p:cNvPr>
          <p:cNvSpPr/>
          <p:nvPr/>
        </p:nvSpPr>
        <p:spPr>
          <a:xfrm>
            <a:off x="2663342" y="574453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スクロール: 横 37">
            <a:extLst>
              <a:ext uri="{FF2B5EF4-FFF2-40B4-BE49-F238E27FC236}">
                <a16:creationId xmlns:a16="http://schemas.microsoft.com/office/drawing/2014/main" id="{018BA3C2-172E-570F-710F-059B32E09C80}"/>
              </a:ext>
            </a:extLst>
          </p:cNvPr>
          <p:cNvSpPr/>
          <p:nvPr/>
        </p:nvSpPr>
        <p:spPr>
          <a:xfrm>
            <a:off x="3975491" y="5707016"/>
            <a:ext cx="134792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dirty="0">
                <a:solidFill>
                  <a:schemeClr val="tx1"/>
                </a:solidFill>
                <a:latin typeface="Meiryo UI" panose="020B0604030504040204" pitchFamily="50" charset="-128"/>
                <a:ea typeface="Meiryo UI" panose="020B0604030504040204" pitchFamily="50" charset="-128"/>
              </a:rPr>
              <a:t>+t8Fzhu7</a:t>
            </a:r>
            <a:endParaRPr lang="ja-JP" altLang="en-US" dirty="0">
              <a:solidFill>
                <a:schemeClr val="tx1"/>
              </a:solidFill>
              <a:latin typeface="Meiryo UI" panose="020B0604030504040204" pitchFamily="50" charset="-128"/>
              <a:ea typeface="Meiryo UI" panose="020B0604030504040204" pitchFamily="50" charset="-128"/>
            </a:endParaRPr>
          </a:p>
        </p:txBody>
      </p:sp>
      <p:grpSp>
        <p:nvGrpSpPr>
          <p:cNvPr id="41" name="グループ化 40">
            <a:extLst>
              <a:ext uri="{FF2B5EF4-FFF2-40B4-BE49-F238E27FC236}">
                <a16:creationId xmlns:a16="http://schemas.microsoft.com/office/drawing/2014/main" id="{822ED049-3B7D-6FD9-BDA1-930318EDBDAD}"/>
              </a:ext>
            </a:extLst>
          </p:cNvPr>
          <p:cNvGrpSpPr/>
          <p:nvPr/>
        </p:nvGrpSpPr>
        <p:grpSpPr>
          <a:xfrm>
            <a:off x="8929694" y="2019777"/>
            <a:ext cx="273316" cy="603399"/>
            <a:chOff x="5732308" y="2777814"/>
            <a:chExt cx="651186" cy="1437623"/>
          </a:xfrm>
          <a:solidFill>
            <a:schemeClr val="accent4">
              <a:lumMod val="50000"/>
            </a:schemeClr>
          </a:solidFill>
        </p:grpSpPr>
        <p:sp>
          <p:nvSpPr>
            <p:cNvPr id="40" name="フローチャート: 論理積ゲート 39">
              <a:extLst>
                <a:ext uri="{FF2B5EF4-FFF2-40B4-BE49-F238E27FC236}">
                  <a16:creationId xmlns:a16="http://schemas.microsoft.com/office/drawing/2014/main" id="{5F439413-514B-DB1D-AA9E-8D2354F76D33}"/>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A8674FB5-8C59-9F88-F2FF-1253733FE7E2}"/>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A</a:t>
              </a:r>
              <a:endParaRPr kumimoji="1" lang="ja-JP" altLang="en-US" sz="1200" b="1" dirty="0">
                <a:latin typeface="Meiryo UI" panose="020B0604030504040204" pitchFamily="50" charset="-128"/>
                <a:ea typeface="Meiryo UI" panose="020B0604030504040204" pitchFamily="50" charset="-128"/>
              </a:endParaRPr>
            </a:p>
          </p:txBody>
        </p:sp>
      </p:grpSp>
      <p:grpSp>
        <p:nvGrpSpPr>
          <p:cNvPr id="42" name="グループ化 41">
            <a:extLst>
              <a:ext uri="{FF2B5EF4-FFF2-40B4-BE49-F238E27FC236}">
                <a16:creationId xmlns:a16="http://schemas.microsoft.com/office/drawing/2014/main" id="{D2C88ADB-1074-D42E-3670-ED2A3EDE0E20}"/>
              </a:ext>
            </a:extLst>
          </p:cNvPr>
          <p:cNvGrpSpPr/>
          <p:nvPr/>
        </p:nvGrpSpPr>
        <p:grpSpPr>
          <a:xfrm>
            <a:off x="2040261" y="2276313"/>
            <a:ext cx="273316" cy="603399"/>
            <a:chOff x="5732308" y="2777814"/>
            <a:chExt cx="651186" cy="1437623"/>
          </a:xfrm>
          <a:solidFill>
            <a:schemeClr val="accent5">
              <a:lumMod val="50000"/>
            </a:schemeClr>
          </a:solidFill>
        </p:grpSpPr>
        <p:sp>
          <p:nvSpPr>
            <p:cNvPr id="43" name="フローチャート: 論理積ゲート 42">
              <a:extLst>
                <a:ext uri="{FF2B5EF4-FFF2-40B4-BE49-F238E27FC236}">
                  <a16:creationId xmlns:a16="http://schemas.microsoft.com/office/drawing/2014/main" id="{B1985D92-6181-9FC7-A315-3D6607FEA23C}"/>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 name="楕円 43">
              <a:extLst>
                <a:ext uri="{FF2B5EF4-FFF2-40B4-BE49-F238E27FC236}">
                  <a16:creationId xmlns:a16="http://schemas.microsoft.com/office/drawing/2014/main" id="{13D38BA4-26A4-DD9E-82FF-9D7BE7F38689}"/>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X</a:t>
              </a:r>
              <a:endParaRPr kumimoji="1" lang="ja-JP" altLang="en-US" sz="1200" b="1" dirty="0">
                <a:latin typeface="Meiryo UI" panose="020B0604030504040204" pitchFamily="50" charset="-128"/>
                <a:ea typeface="Meiryo UI" panose="020B0604030504040204" pitchFamily="50" charset="-128"/>
              </a:endParaRPr>
            </a:p>
          </p:txBody>
        </p:sp>
      </p:grpSp>
      <p:grpSp>
        <p:nvGrpSpPr>
          <p:cNvPr id="45" name="グループ化 44">
            <a:extLst>
              <a:ext uri="{FF2B5EF4-FFF2-40B4-BE49-F238E27FC236}">
                <a16:creationId xmlns:a16="http://schemas.microsoft.com/office/drawing/2014/main" id="{E2DA365E-D1BA-42D9-903D-D256C57AA860}"/>
              </a:ext>
            </a:extLst>
          </p:cNvPr>
          <p:cNvGrpSpPr/>
          <p:nvPr/>
        </p:nvGrpSpPr>
        <p:grpSpPr>
          <a:xfrm>
            <a:off x="2204337" y="3706703"/>
            <a:ext cx="273316" cy="603399"/>
            <a:chOff x="5732308" y="2777814"/>
            <a:chExt cx="651186" cy="1437623"/>
          </a:xfrm>
          <a:solidFill>
            <a:schemeClr val="accent3">
              <a:lumMod val="50000"/>
            </a:schemeClr>
          </a:solidFill>
        </p:grpSpPr>
        <p:sp>
          <p:nvSpPr>
            <p:cNvPr id="46" name="フローチャート: 論理積ゲート 45">
              <a:extLst>
                <a:ext uri="{FF2B5EF4-FFF2-40B4-BE49-F238E27FC236}">
                  <a16:creationId xmlns:a16="http://schemas.microsoft.com/office/drawing/2014/main" id="{1B4B1CFC-F63F-C152-20C6-8C7300047C39}"/>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 name="楕円 46">
              <a:extLst>
                <a:ext uri="{FF2B5EF4-FFF2-40B4-BE49-F238E27FC236}">
                  <a16:creationId xmlns:a16="http://schemas.microsoft.com/office/drawing/2014/main" id="{4B229AB6-80AD-C8A5-5546-8B4D8ACF48BE}"/>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Y</a:t>
              </a:r>
              <a:endParaRPr kumimoji="1" lang="ja-JP" altLang="en-US" sz="1200" b="1" dirty="0">
                <a:latin typeface="Meiryo UI" panose="020B0604030504040204" pitchFamily="50" charset="-128"/>
                <a:ea typeface="Meiryo UI" panose="020B0604030504040204" pitchFamily="50" charset="-128"/>
              </a:endParaRPr>
            </a:p>
          </p:txBody>
        </p:sp>
      </p:grpSp>
      <p:grpSp>
        <p:nvGrpSpPr>
          <p:cNvPr id="48" name="グループ化 47">
            <a:extLst>
              <a:ext uri="{FF2B5EF4-FFF2-40B4-BE49-F238E27FC236}">
                <a16:creationId xmlns:a16="http://schemas.microsoft.com/office/drawing/2014/main" id="{A2BAF4FC-F0F7-DC88-5831-DD77F0026B92}"/>
              </a:ext>
            </a:extLst>
          </p:cNvPr>
          <p:cNvGrpSpPr/>
          <p:nvPr/>
        </p:nvGrpSpPr>
        <p:grpSpPr>
          <a:xfrm>
            <a:off x="2813151" y="5178647"/>
            <a:ext cx="273316" cy="603399"/>
            <a:chOff x="5732308" y="2777814"/>
            <a:chExt cx="651186" cy="1437623"/>
          </a:xfrm>
          <a:solidFill>
            <a:schemeClr val="tx2">
              <a:lumMod val="90000"/>
              <a:lumOff val="10000"/>
            </a:schemeClr>
          </a:solidFill>
        </p:grpSpPr>
        <p:sp>
          <p:nvSpPr>
            <p:cNvPr id="49" name="フローチャート: 論理積ゲート 48">
              <a:extLst>
                <a:ext uri="{FF2B5EF4-FFF2-40B4-BE49-F238E27FC236}">
                  <a16:creationId xmlns:a16="http://schemas.microsoft.com/office/drawing/2014/main" id="{72D1E7C5-6D5F-D1F3-A545-7623FD814513}"/>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楕円 49">
              <a:extLst>
                <a:ext uri="{FF2B5EF4-FFF2-40B4-BE49-F238E27FC236}">
                  <a16:creationId xmlns:a16="http://schemas.microsoft.com/office/drawing/2014/main" id="{80359241-90D8-AE8F-44F5-00E067759087}"/>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Z</a:t>
              </a:r>
              <a:endParaRPr kumimoji="1" lang="ja-JP" altLang="en-US" sz="1200" b="1" dirty="0">
                <a:latin typeface="Meiryo UI" panose="020B0604030504040204" pitchFamily="50" charset="-128"/>
                <a:ea typeface="Meiryo UI" panose="020B0604030504040204" pitchFamily="50" charset="-128"/>
              </a:endParaRPr>
            </a:p>
          </p:txBody>
        </p:sp>
      </p:grpSp>
      <p:sp>
        <p:nvSpPr>
          <p:cNvPr id="51" name="スクロール: 横 50">
            <a:extLst>
              <a:ext uri="{FF2B5EF4-FFF2-40B4-BE49-F238E27FC236}">
                <a16:creationId xmlns:a16="http://schemas.microsoft.com/office/drawing/2014/main" id="{8748794C-FF50-0DCA-0071-A7EED6E284CF}"/>
              </a:ext>
            </a:extLst>
          </p:cNvPr>
          <p:cNvSpPr/>
          <p:nvPr/>
        </p:nvSpPr>
        <p:spPr>
          <a:xfrm>
            <a:off x="7039668" y="2385388"/>
            <a:ext cx="134792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dirty="0">
                <a:solidFill>
                  <a:schemeClr val="tx1"/>
                </a:solidFill>
                <a:latin typeface="Meiryo UI" panose="020B0604030504040204" pitchFamily="50" charset="-128"/>
                <a:ea typeface="Meiryo UI" panose="020B0604030504040204" pitchFamily="50" charset="-128"/>
              </a:rPr>
              <a:t>7Sq(+k8R</a:t>
            </a: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2" name="スクロール: 横 51">
            <a:extLst>
              <a:ext uri="{FF2B5EF4-FFF2-40B4-BE49-F238E27FC236}">
                <a16:creationId xmlns:a16="http://schemas.microsoft.com/office/drawing/2014/main" id="{67236ADA-24AD-8C78-ABE6-4C77F9308B11}"/>
              </a:ext>
            </a:extLst>
          </p:cNvPr>
          <p:cNvSpPr/>
          <p:nvPr/>
        </p:nvSpPr>
        <p:spPr>
          <a:xfrm>
            <a:off x="7115492" y="2775536"/>
            <a:ext cx="134792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dirty="0">
                <a:solidFill>
                  <a:schemeClr val="tx1"/>
                </a:solidFill>
                <a:latin typeface="Meiryo UI" panose="020B0604030504040204" pitchFamily="50" charset="-128"/>
                <a:ea typeface="Meiryo UI" panose="020B0604030504040204" pitchFamily="50" charset="-128"/>
              </a:rPr>
              <a:t>Zi’S-2ld2</a:t>
            </a: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3" name="スクロール: 横 52">
            <a:extLst>
              <a:ext uri="{FF2B5EF4-FFF2-40B4-BE49-F238E27FC236}">
                <a16:creationId xmlns:a16="http://schemas.microsoft.com/office/drawing/2014/main" id="{C148C6D9-FD90-484B-CDF6-B0B4E6921E57}"/>
              </a:ext>
            </a:extLst>
          </p:cNvPr>
          <p:cNvSpPr/>
          <p:nvPr/>
        </p:nvSpPr>
        <p:spPr>
          <a:xfrm>
            <a:off x="7235585" y="3084178"/>
            <a:ext cx="134792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dirty="0">
                <a:solidFill>
                  <a:schemeClr val="tx1"/>
                </a:solidFill>
                <a:latin typeface="Meiryo UI" panose="020B0604030504040204" pitchFamily="50" charset="-128"/>
                <a:ea typeface="Meiryo UI" panose="020B0604030504040204" pitchFamily="50" charset="-128"/>
              </a:rPr>
              <a:t>+t8Fzhu7</a:t>
            </a: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4" name="スクロール: 横 53">
            <a:extLst>
              <a:ext uri="{FF2B5EF4-FFF2-40B4-BE49-F238E27FC236}">
                <a16:creationId xmlns:a16="http://schemas.microsoft.com/office/drawing/2014/main" id="{AE05A0FD-B11D-34F9-E9FD-4F763EF4BC09}"/>
              </a:ext>
            </a:extLst>
          </p:cNvPr>
          <p:cNvSpPr/>
          <p:nvPr/>
        </p:nvSpPr>
        <p:spPr>
          <a:xfrm>
            <a:off x="9918849" y="2276816"/>
            <a:ext cx="157880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やきとりたべたい</a:t>
            </a:r>
          </a:p>
        </p:txBody>
      </p:sp>
      <p:sp>
        <p:nvSpPr>
          <p:cNvPr id="55" name="スクロール: 横 54">
            <a:extLst>
              <a:ext uri="{FF2B5EF4-FFF2-40B4-BE49-F238E27FC236}">
                <a16:creationId xmlns:a16="http://schemas.microsoft.com/office/drawing/2014/main" id="{3414BA66-47E9-54B0-7A89-F0794C020D26}"/>
              </a:ext>
            </a:extLst>
          </p:cNvPr>
          <p:cNvSpPr/>
          <p:nvPr/>
        </p:nvSpPr>
        <p:spPr>
          <a:xfrm>
            <a:off x="10070796" y="2653683"/>
            <a:ext cx="157880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あそびにいこう</a:t>
            </a:r>
          </a:p>
        </p:txBody>
      </p:sp>
      <p:sp>
        <p:nvSpPr>
          <p:cNvPr id="56" name="スクロール: 横 55">
            <a:extLst>
              <a:ext uri="{FF2B5EF4-FFF2-40B4-BE49-F238E27FC236}">
                <a16:creationId xmlns:a16="http://schemas.microsoft.com/office/drawing/2014/main" id="{B0BC8975-4D23-3A33-616C-5A42F1206F47}"/>
              </a:ext>
            </a:extLst>
          </p:cNvPr>
          <p:cNvSpPr/>
          <p:nvPr/>
        </p:nvSpPr>
        <p:spPr>
          <a:xfrm>
            <a:off x="10160478" y="3020971"/>
            <a:ext cx="1578804"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くるまがこわい</a:t>
            </a:r>
          </a:p>
        </p:txBody>
      </p:sp>
      <p:sp>
        <p:nvSpPr>
          <p:cNvPr id="61" name="矢印: 右 60">
            <a:extLst>
              <a:ext uri="{FF2B5EF4-FFF2-40B4-BE49-F238E27FC236}">
                <a16:creationId xmlns:a16="http://schemas.microsoft.com/office/drawing/2014/main" id="{E83BC6FB-8D14-8A96-91D7-643350C7A93F}"/>
              </a:ext>
            </a:extLst>
          </p:cNvPr>
          <p:cNvSpPr/>
          <p:nvPr/>
        </p:nvSpPr>
        <p:spPr>
          <a:xfrm rot="551284">
            <a:off x="8621797" y="2400614"/>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2" name="矢印: 右 61">
            <a:extLst>
              <a:ext uri="{FF2B5EF4-FFF2-40B4-BE49-F238E27FC236}">
                <a16:creationId xmlns:a16="http://schemas.microsoft.com/office/drawing/2014/main" id="{71BD5920-AE2F-DC5A-A60E-60A1808D792C}"/>
              </a:ext>
            </a:extLst>
          </p:cNvPr>
          <p:cNvSpPr/>
          <p:nvPr/>
        </p:nvSpPr>
        <p:spPr>
          <a:xfrm>
            <a:off x="8621797" y="2724087"/>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3" name="矢印: 右 62">
            <a:extLst>
              <a:ext uri="{FF2B5EF4-FFF2-40B4-BE49-F238E27FC236}">
                <a16:creationId xmlns:a16="http://schemas.microsoft.com/office/drawing/2014/main" id="{165AF685-7FF9-4B5F-A055-8F882F88F398}"/>
              </a:ext>
            </a:extLst>
          </p:cNvPr>
          <p:cNvSpPr/>
          <p:nvPr/>
        </p:nvSpPr>
        <p:spPr>
          <a:xfrm rot="20753990">
            <a:off x="8621797" y="306293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4" name="矢印: 右 63">
            <a:extLst>
              <a:ext uri="{FF2B5EF4-FFF2-40B4-BE49-F238E27FC236}">
                <a16:creationId xmlns:a16="http://schemas.microsoft.com/office/drawing/2014/main" id="{A2102A20-DB6D-BF26-8BD1-ACD55A15BC2A}"/>
              </a:ext>
            </a:extLst>
          </p:cNvPr>
          <p:cNvSpPr/>
          <p:nvPr/>
        </p:nvSpPr>
        <p:spPr>
          <a:xfrm rot="20753990">
            <a:off x="9602594" y="2460408"/>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 name="矢印: 右 64">
            <a:extLst>
              <a:ext uri="{FF2B5EF4-FFF2-40B4-BE49-F238E27FC236}">
                <a16:creationId xmlns:a16="http://schemas.microsoft.com/office/drawing/2014/main" id="{1CB745C2-4D11-D1E2-DFA8-6C09510B2AD9}"/>
              </a:ext>
            </a:extLst>
          </p:cNvPr>
          <p:cNvSpPr/>
          <p:nvPr/>
        </p:nvSpPr>
        <p:spPr>
          <a:xfrm>
            <a:off x="9679028" y="2724087"/>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6" name="矢印: 右 65">
            <a:extLst>
              <a:ext uri="{FF2B5EF4-FFF2-40B4-BE49-F238E27FC236}">
                <a16:creationId xmlns:a16="http://schemas.microsoft.com/office/drawing/2014/main" id="{FA1C088E-2FD0-B2E8-12C9-6985F66D774D}"/>
              </a:ext>
            </a:extLst>
          </p:cNvPr>
          <p:cNvSpPr/>
          <p:nvPr/>
        </p:nvSpPr>
        <p:spPr>
          <a:xfrm rot="551284">
            <a:off x="9713656" y="2989909"/>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cxnSp>
        <p:nvCxnSpPr>
          <p:cNvPr id="68" name="コネクタ: 曲線 67">
            <a:extLst>
              <a:ext uri="{FF2B5EF4-FFF2-40B4-BE49-F238E27FC236}">
                <a16:creationId xmlns:a16="http://schemas.microsoft.com/office/drawing/2014/main" id="{49AA7FFC-8A99-D013-CAEF-B2F207BF6A79}"/>
              </a:ext>
            </a:extLst>
          </p:cNvPr>
          <p:cNvCxnSpPr>
            <a:stCxn id="24" idx="3"/>
            <a:endCxn id="51" idx="1"/>
          </p:cNvCxnSpPr>
          <p:nvPr/>
        </p:nvCxnSpPr>
        <p:spPr>
          <a:xfrm flipV="1">
            <a:off x="4591050" y="2630823"/>
            <a:ext cx="2448618" cy="453355"/>
          </a:xfrm>
          <a:prstGeom prst="curvedConnector3">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69" name="コネクタ: 曲線 68">
            <a:extLst>
              <a:ext uri="{FF2B5EF4-FFF2-40B4-BE49-F238E27FC236}">
                <a16:creationId xmlns:a16="http://schemas.microsoft.com/office/drawing/2014/main" id="{D06F064B-1E97-475E-A4F1-B45A9DB0B8AC}"/>
              </a:ext>
            </a:extLst>
          </p:cNvPr>
          <p:cNvCxnSpPr>
            <a:cxnSpLocks/>
            <a:stCxn id="31" idx="3"/>
            <a:endCxn id="52" idx="1"/>
          </p:cNvCxnSpPr>
          <p:nvPr/>
        </p:nvCxnSpPr>
        <p:spPr>
          <a:xfrm flipV="1">
            <a:off x="4770965" y="3020971"/>
            <a:ext cx="2344527" cy="1497051"/>
          </a:xfrm>
          <a:prstGeom prst="curvedConnector3">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72" name="コネクタ: 曲線 71">
            <a:extLst>
              <a:ext uri="{FF2B5EF4-FFF2-40B4-BE49-F238E27FC236}">
                <a16:creationId xmlns:a16="http://schemas.microsoft.com/office/drawing/2014/main" id="{FD186454-67F9-EEDE-28F1-03133F374105}"/>
              </a:ext>
            </a:extLst>
          </p:cNvPr>
          <p:cNvCxnSpPr>
            <a:cxnSpLocks/>
            <a:stCxn id="38" idx="3"/>
            <a:endCxn id="53" idx="1"/>
          </p:cNvCxnSpPr>
          <p:nvPr/>
        </p:nvCxnSpPr>
        <p:spPr>
          <a:xfrm flipV="1">
            <a:off x="5323415" y="3329613"/>
            <a:ext cx="1912170" cy="2622838"/>
          </a:xfrm>
          <a:prstGeom prst="curvedConnector3">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75" name="テキスト ボックス 74">
            <a:extLst>
              <a:ext uri="{FF2B5EF4-FFF2-40B4-BE49-F238E27FC236}">
                <a16:creationId xmlns:a16="http://schemas.microsoft.com/office/drawing/2014/main" id="{56205C6B-000B-6D8B-BE05-77144A7C961E}"/>
              </a:ext>
            </a:extLst>
          </p:cNvPr>
          <p:cNvSpPr txBox="1"/>
          <p:nvPr/>
        </p:nvSpPr>
        <p:spPr>
          <a:xfrm>
            <a:off x="4976773" y="3638071"/>
            <a:ext cx="2448618" cy="861774"/>
          </a:xfrm>
          <a:prstGeom prst="rect">
            <a:avLst/>
          </a:prstGeom>
          <a:noFill/>
        </p:spPr>
        <p:txBody>
          <a:bodyPr wrap="square">
            <a:spAutoFit/>
          </a:bodyPr>
          <a:lstStyle/>
          <a:p>
            <a:r>
              <a:rPr kumimoji="1" lang="ja-JP" altLang="en-US" sz="1600" b="1" dirty="0">
                <a:solidFill>
                  <a:schemeClr val="tx1"/>
                </a:solidFill>
                <a:latin typeface="Meiryo UI" panose="020B0604030504040204" pitchFamily="50" charset="-128"/>
                <a:ea typeface="Meiryo UI" panose="020B0604030504040204" pitchFamily="50" charset="-128"/>
              </a:rPr>
              <a:t>ここが漏洩しても、</a:t>
            </a:r>
            <a:endParaRPr kumimoji="1" lang="en-US" altLang="ja-JP" sz="1600" b="1" dirty="0">
              <a:solidFill>
                <a:schemeClr val="tx1"/>
              </a:solidFill>
              <a:latin typeface="Meiryo UI" panose="020B0604030504040204" pitchFamily="50" charset="-128"/>
              <a:ea typeface="Meiryo UI" panose="020B0604030504040204" pitchFamily="50" charset="-128"/>
            </a:endParaRPr>
          </a:p>
          <a:p>
            <a:r>
              <a:rPr lang="en-US" altLang="ja-JP" sz="1600" b="1" dirty="0">
                <a:latin typeface="Meiryo UI" panose="020B0604030504040204" pitchFamily="50" charset="-128"/>
                <a:ea typeface="Meiryo UI" panose="020B0604030504040204" pitchFamily="50" charset="-128"/>
              </a:rPr>
              <a:t>A</a:t>
            </a:r>
            <a:r>
              <a:rPr lang="ja-JP" altLang="en-US" sz="1600" b="1" dirty="0">
                <a:latin typeface="Meiryo UI" panose="020B0604030504040204" pitchFamily="50" charset="-128"/>
                <a:ea typeface="Meiryo UI" panose="020B0604030504040204" pitchFamily="50" charset="-128"/>
              </a:rPr>
              <a:t>さんの秘密鍵無しでは</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復号できない</a:t>
            </a:r>
            <a:endParaRPr lang="ja-JP" altLang="en-US" sz="1600" b="1" dirty="0"/>
          </a:p>
        </p:txBody>
      </p:sp>
    </p:spTree>
    <p:extLst>
      <p:ext uri="{BB962C8B-B14F-4D97-AF65-F5344CB8AC3E}">
        <p14:creationId xmlns:p14="http://schemas.microsoft.com/office/powerpoint/2010/main" val="159420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B4C9E-D197-5709-FDB6-699A6634E9F9}"/>
            </a:ext>
          </a:extLst>
        </p:cNvPr>
        <p:cNvGrpSpPr/>
        <p:nvPr/>
      </p:nvGrpSpPr>
      <p:grpSpPr>
        <a:xfrm>
          <a:off x="0" y="0"/>
          <a:ext cx="0" cy="0"/>
          <a:chOff x="0" y="0"/>
          <a:chExt cx="0" cy="0"/>
        </a:xfrm>
      </p:grpSpPr>
      <p:sp>
        <p:nvSpPr>
          <p:cNvPr id="89" name="矢印: 右 88">
            <a:extLst>
              <a:ext uri="{FF2B5EF4-FFF2-40B4-BE49-F238E27FC236}">
                <a16:creationId xmlns:a16="http://schemas.microsoft.com/office/drawing/2014/main" id="{52748AEC-E253-F03E-3BE2-EE96DC7E4830}"/>
              </a:ext>
            </a:extLst>
          </p:cNvPr>
          <p:cNvSpPr/>
          <p:nvPr/>
        </p:nvSpPr>
        <p:spPr>
          <a:xfrm>
            <a:off x="3666056" y="56702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円柱 18">
            <a:extLst>
              <a:ext uri="{FF2B5EF4-FFF2-40B4-BE49-F238E27FC236}">
                <a16:creationId xmlns:a16="http://schemas.microsoft.com/office/drawing/2014/main" id="{37EB1185-3D91-9278-D7CB-4A91418503A4}"/>
              </a:ext>
            </a:extLst>
          </p:cNvPr>
          <p:cNvSpPr/>
          <p:nvPr/>
        </p:nvSpPr>
        <p:spPr>
          <a:xfrm>
            <a:off x="3353481" y="3015642"/>
            <a:ext cx="409575" cy="2317986"/>
          </a:xfrm>
          <a:prstGeom prst="can">
            <a:avLst/>
          </a:prstGeom>
          <a:solidFill>
            <a:srgbClr val="DCC098"/>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ECEE9AAF-FFF8-8C2F-1706-8A50818D0348}"/>
              </a:ext>
            </a:extLst>
          </p:cNvPr>
          <p:cNvSpPr/>
          <p:nvPr/>
        </p:nvSpPr>
        <p:spPr>
          <a:xfrm>
            <a:off x="2080328" y="3254446"/>
            <a:ext cx="2955323" cy="1233139"/>
          </a:xfrm>
          <a:prstGeom prst="rect">
            <a:avLst/>
          </a:prstGeom>
          <a:solidFill>
            <a:srgbClr val="DCC098"/>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0" name="四角形: 角を丸くする 59">
            <a:extLst>
              <a:ext uri="{FF2B5EF4-FFF2-40B4-BE49-F238E27FC236}">
                <a16:creationId xmlns:a16="http://schemas.microsoft.com/office/drawing/2014/main" id="{38B2FE13-A5D3-F9D5-2AFF-B2046BA1546B}"/>
              </a:ext>
            </a:extLst>
          </p:cNvPr>
          <p:cNvSpPr/>
          <p:nvPr/>
        </p:nvSpPr>
        <p:spPr>
          <a:xfrm>
            <a:off x="6076839" y="1971619"/>
            <a:ext cx="5702220" cy="1842973"/>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F17F1838-DC5E-81D6-45A8-07277C02008D}"/>
              </a:ext>
            </a:extLst>
          </p:cNvPr>
          <p:cNvSpPr>
            <a:spLocks noGrp="1"/>
          </p:cNvSpPr>
          <p:nvPr>
            <p:ph type="title"/>
          </p:nvPr>
        </p:nvSpPr>
        <p:spPr/>
        <p:txBody>
          <a:bodyPr/>
          <a:lstStyle/>
          <a:p>
            <a:r>
              <a:rPr kumimoji="1" lang="ja-JP" altLang="en-US" dirty="0"/>
              <a:t>公開鍵暗号は何がすごいのか②</a:t>
            </a:r>
          </a:p>
        </p:txBody>
      </p:sp>
      <p:sp>
        <p:nvSpPr>
          <p:cNvPr id="3" name="コンテンツ プレースホルダー 2">
            <a:extLst>
              <a:ext uri="{FF2B5EF4-FFF2-40B4-BE49-F238E27FC236}">
                <a16:creationId xmlns:a16="http://schemas.microsoft.com/office/drawing/2014/main" id="{970E84A5-E245-C157-5CB9-5B9CF0339092}"/>
              </a:ext>
            </a:extLst>
          </p:cNvPr>
          <p:cNvSpPr>
            <a:spLocks noGrp="1"/>
          </p:cNvSpPr>
          <p:nvPr>
            <p:ph idx="1"/>
          </p:nvPr>
        </p:nvSpPr>
        <p:spPr>
          <a:xfrm>
            <a:off x="838200" y="1093694"/>
            <a:ext cx="10515600" cy="1405039"/>
          </a:xfrm>
        </p:spPr>
        <p:txBody>
          <a:bodyPr>
            <a:normAutofit/>
          </a:bodyPr>
          <a:lstStyle/>
          <a:p>
            <a:r>
              <a:rPr kumimoji="1" lang="ja-JP" altLang="en-US" dirty="0"/>
              <a:t>データと、そのデータを秘密鍵で暗号化したものをセットにすると、</a:t>
            </a:r>
            <a:br>
              <a:rPr kumimoji="1" lang="en-US" altLang="ja-JP" dirty="0"/>
            </a:br>
            <a:r>
              <a:rPr kumimoji="1" lang="ja-JP" altLang="en-US" dirty="0"/>
              <a:t>そのデータは</a:t>
            </a:r>
            <a:r>
              <a:rPr kumimoji="1" lang="en-US" altLang="ja-JP" dirty="0"/>
              <a:t>A</a:t>
            </a:r>
            <a:r>
              <a:rPr kumimoji="1" lang="ja-JP" altLang="en-US" dirty="0"/>
              <a:t>さんが作ったもので改ざんされていないと証明できる。</a:t>
            </a:r>
            <a:br>
              <a:rPr kumimoji="1" lang="en-US" altLang="ja-JP" dirty="0"/>
            </a:br>
            <a:r>
              <a:rPr kumimoji="1" lang="ja-JP" altLang="en-US" dirty="0"/>
              <a:t>（電子署名）</a:t>
            </a:r>
          </a:p>
        </p:txBody>
      </p:sp>
      <p:grpSp>
        <p:nvGrpSpPr>
          <p:cNvPr id="4" name="グループ化 3">
            <a:extLst>
              <a:ext uri="{FF2B5EF4-FFF2-40B4-BE49-F238E27FC236}">
                <a16:creationId xmlns:a16="http://schemas.microsoft.com/office/drawing/2014/main" id="{6A1F4245-35CD-E58D-B6EF-A4DC9E1590FB}"/>
              </a:ext>
            </a:extLst>
          </p:cNvPr>
          <p:cNvGrpSpPr/>
          <p:nvPr/>
        </p:nvGrpSpPr>
        <p:grpSpPr>
          <a:xfrm>
            <a:off x="3090729" y="5578973"/>
            <a:ext cx="672327" cy="603399"/>
            <a:chOff x="3987208" y="2700670"/>
            <a:chExt cx="2108791" cy="1892596"/>
          </a:xfrm>
        </p:grpSpPr>
        <p:sp>
          <p:nvSpPr>
            <p:cNvPr id="5" name="直方体 4">
              <a:extLst>
                <a:ext uri="{FF2B5EF4-FFF2-40B4-BE49-F238E27FC236}">
                  <a16:creationId xmlns:a16="http://schemas.microsoft.com/office/drawing/2014/main" id="{C5CE16D4-CAE0-8581-D110-9172AD12617C}"/>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100" b="1" dirty="0">
                  <a:latin typeface="Meiryo UI" panose="020B0604030504040204" pitchFamily="50" charset="-128"/>
                  <a:ea typeface="Meiryo UI" panose="020B0604030504040204" pitchFamily="50" charset="-128"/>
                </a:rPr>
                <a:t>A</a:t>
              </a:r>
              <a:r>
                <a:rPr kumimoji="1" lang="ja-JP" altLang="en-US" sz="1100" b="1" dirty="0">
                  <a:latin typeface="Meiryo UI" panose="020B0604030504040204" pitchFamily="50" charset="-128"/>
                  <a:ea typeface="Meiryo UI" panose="020B0604030504040204" pitchFamily="50" charset="-128"/>
                </a:rPr>
                <a:t>さんの</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公開鍵</a:t>
              </a:r>
              <a:endParaRPr kumimoji="1" lang="en-US" altLang="ja-JP" sz="1100" b="1" dirty="0">
                <a:latin typeface="Meiryo UI" panose="020B0604030504040204" pitchFamily="50" charset="-128"/>
                <a:ea typeface="Meiryo UI" panose="020B0604030504040204" pitchFamily="50" charset="-128"/>
              </a:endParaRPr>
            </a:p>
          </p:txBody>
        </p:sp>
        <p:sp>
          <p:nvSpPr>
            <p:cNvPr id="6" name="平行四辺形 5">
              <a:extLst>
                <a:ext uri="{FF2B5EF4-FFF2-40B4-BE49-F238E27FC236}">
                  <a16:creationId xmlns:a16="http://schemas.microsoft.com/office/drawing/2014/main" id="{71A40493-4554-A84B-9F9D-0423C14558AC}"/>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grpSp>
        <p:nvGrpSpPr>
          <p:cNvPr id="7" name="グループ化 6">
            <a:extLst>
              <a:ext uri="{FF2B5EF4-FFF2-40B4-BE49-F238E27FC236}">
                <a16:creationId xmlns:a16="http://schemas.microsoft.com/office/drawing/2014/main" id="{EFB19367-3C2A-DE7B-7B2E-863FACBCE74B}"/>
              </a:ext>
            </a:extLst>
          </p:cNvPr>
          <p:cNvGrpSpPr/>
          <p:nvPr/>
        </p:nvGrpSpPr>
        <p:grpSpPr>
          <a:xfrm>
            <a:off x="8731219" y="2771565"/>
            <a:ext cx="672327" cy="603399"/>
            <a:chOff x="3987208" y="2700670"/>
            <a:chExt cx="2108791" cy="1892596"/>
          </a:xfrm>
        </p:grpSpPr>
        <p:sp>
          <p:nvSpPr>
            <p:cNvPr id="8" name="直方体 7">
              <a:extLst>
                <a:ext uri="{FF2B5EF4-FFF2-40B4-BE49-F238E27FC236}">
                  <a16:creationId xmlns:a16="http://schemas.microsoft.com/office/drawing/2014/main" id="{9FFF3A4D-A8F0-18FB-DB26-F54F8E978ECE}"/>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秘密鍵</a:t>
              </a:r>
              <a:endParaRPr lang="en-US" altLang="ja-JP" sz="1100" b="1" dirty="0">
                <a:latin typeface="Meiryo UI" panose="020B0604030504040204" pitchFamily="50" charset="-128"/>
                <a:ea typeface="Meiryo UI" panose="020B0604030504040204" pitchFamily="50" charset="-128"/>
              </a:endParaRPr>
            </a:p>
          </p:txBody>
        </p:sp>
        <p:sp>
          <p:nvSpPr>
            <p:cNvPr id="9" name="平行四辺形 8">
              <a:extLst>
                <a:ext uri="{FF2B5EF4-FFF2-40B4-BE49-F238E27FC236}">
                  <a16:creationId xmlns:a16="http://schemas.microsoft.com/office/drawing/2014/main" id="{7E79889D-5F8E-401F-607C-F3B760497825}"/>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18" name="矢印: 右 17">
            <a:extLst>
              <a:ext uri="{FF2B5EF4-FFF2-40B4-BE49-F238E27FC236}">
                <a16:creationId xmlns:a16="http://schemas.microsoft.com/office/drawing/2014/main" id="{C6C93041-3CFD-9587-5204-71AD91E58401}"/>
              </a:ext>
            </a:extLst>
          </p:cNvPr>
          <p:cNvSpPr/>
          <p:nvPr/>
        </p:nvSpPr>
        <p:spPr>
          <a:xfrm>
            <a:off x="2801381" y="56702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1" name="グループ化 40">
            <a:extLst>
              <a:ext uri="{FF2B5EF4-FFF2-40B4-BE49-F238E27FC236}">
                <a16:creationId xmlns:a16="http://schemas.microsoft.com/office/drawing/2014/main" id="{EE609B06-A16C-3976-5484-3584B0271062}"/>
              </a:ext>
            </a:extLst>
          </p:cNvPr>
          <p:cNvGrpSpPr/>
          <p:nvPr/>
        </p:nvGrpSpPr>
        <p:grpSpPr>
          <a:xfrm>
            <a:off x="8697729" y="2127666"/>
            <a:ext cx="273316" cy="603399"/>
            <a:chOff x="5732308" y="2777814"/>
            <a:chExt cx="651186" cy="1437623"/>
          </a:xfrm>
          <a:solidFill>
            <a:schemeClr val="accent4">
              <a:lumMod val="50000"/>
            </a:schemeClr>
          </a:solidFill>
        </p:grpSpPr>
        <p:sp>
          <p:nvSpPr>
            <p:cNvPr id="40" name="フローチャート: 論理積ゲート 39">
              <a:extLst>
                <a:ext uri="{FF2B5EF4-FFF2-40B4-BE49-F238E27FC236}">
                  <a16:creationId xmlns:a16="http://schemas.microsoft.com/office/drawing/2014/main" id="{3B90C5D5-D2DE-58FC-4CDC-D9EF7BC2724D}"/>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50DB4BFD-94FD-1095-4149-1F388373316A}"/>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A</a:t>
              </a:r>
              <a:endParaRPr kumimoji="1" lang="ja-JP" altLang="en-US" sz="1200" b="1" dirty="0">
                <a:latin typeface="Meiryo UI" panose="020B0604030504040204" pitchFamily="50" charset="-128"/>
                <a:ea typeface="Meiryo UI" panose="020B0604030504040204" pitchFamily="50" charset="-128"/>
              </a:endParaRPr>
            </a:p>
          </p:txBody>
        </p:sp>
      </p:grpSp>
      <p:grpSp>
        <p:nvGrpSpPr>
          <p:cNvPr id="42" name="グループ化 41">
            <a:extLst>
              <a:ext uri="{FF2B5EF4-FFF2-40B4-BE49-F238E27FC236}">
                <a16:creationId xmlns:a16="http://schemas.microsoft.com/office/drawing/2014/main" id="{836747AE-2489-26EC-3272-974F76B573F7}"/>
              </a:ext>
            </a:extLst>
          </p:cNvPr>
          <p:cNvGrpSpPr/>
          <p:nvPr/>
        </p:nvGrpSpPr>
        <p:grpSpPr>
          <a:xfrm>
            <a:off x="1337941" y="4848563"/>
            <a:ext cx="273316" cy="603399"/>
            <a:chOff x="5732308" y="2777814"/>
            <a:chExt cx="651186" cy="1437623"/>
          </a:xfrm>
          <a:solidFill>
            <a:schemeClr val="accent5">
              <a:lumMod val="50000"/>
            </a:schemeClr>
          </a:solidFill>
        </p:grpSpPr>
        <p:sp>
          <p:nvSpPr>
            <p:cNvPr id="43" name="フローチャート: 論理積ゲート 42">
              <a:extLst>
                <a:ext uri="{FF2B5EF4-FFF2-40B4-BE49-F238E27FC236}">
                  <a16:creationId xmlns:a16="http://schemas.microsoft.com/office/drawing/2014/main" id="{E62BCCF2-3D44-E272-7ED9-82D9793FE908}"/>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 name="楕円 43">
              <a:extLst>
                <a:ext uri="{FF2B5EF4-FFF2-40B4-BE49-F238E27FC236}">
                  <a16:creationId xmlns:a16="http://schemas.microsoft.com/office/drawing/2014/main" id="{61A14EEE-D241-E45C-B92D-50BF4A68E5C7}"/>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X</a:t>
              </a:r>
              <a:endParaRPr kumimoji="1" lang="ja-JP" altLang="en-US" sz="1200" b="1" dirty="0">
                <a:latin typeface="Meiryo UI" panose="020B0604030504040204" pitchFamily="50" charset="-128"/>
                <a:ea typeface="Meiryo UI" panose="020B0604030504040204" pitchFamily="50" charset="-128"/>
              </a:endParaRPr>
            </a:p>
          </p:txBody>
        </p:sp>
      </p:grpSp>
      <p:grpSp>
        <p:nvGrpSpPr>
          <p:cNvPr id="45" name="グループ化 44">
            <a:extLst>
              <a:ext uri="{FF2B5EF4-FFF2-40B4-BE49-F238E27FC236}">
                <a16:creationId xmlns:a16="http://schemas.microsoft.com/office/drawing/2014/main" id="{6CB26D08-5B6A-7ADD-8775-98A16CDB237C}"/>
              </a:ext>
            </a:extLst>
          </p:cNvPr>
          <p:cNvGrpSpPr/>
          <p:nvPr/>
        </p:nvGrpSpPr>
        <p:grpSpPr>
          <a:xfrm>
            <a:off x="1892775" y="4975574"/>
            <a:ext cx="273316" cy="603399"/>
            <a:chOff x="5732308" y="2777814"/>
            <a:chExt cx="651186" cy="1437623"/>
          </a:xfrm>
          <a:solidFill>
            <a:schemeClr val="accent3">
              <a:lumMod val="50000"/>
            </a:schemeClr>
          </a:solidFill>
        </p:grpSpPr>
        <p:sp>
          <p:nvSpPr>
            <p:cNvPr id="46" name="フローチャート: 論理積ゲート 45">
              <a:extLst>
                <a:ext uri="{FF2B5EF4-FFF2-40B4-BE49-F238E27FC236}">
                  <a16:creationId xmlns:a16="http://schemas.microsoft.com/office/drawing/2014/main" id="{F037EDDF-BF5F-05D2-9719-52EC411C58B3}"/>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 name="楕円 46">
              <a:extLst>
                <a:ext uri="{FF2B5EF4-FFF2-40B4-BE49-F238E27FC236}">
                  <a16:creationId xmlns:a16="http://schemas.microsoft.com/office/drawing/2014/main" id="{3DF5E3E0-BA03-737F-D591-E98ADBE68738}"/>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Y</a:t>
              </a:r>
              <a:endParaRPr kumimoji="1" lang="ja-JP" altLang="en-US" sz="1200" b="1" dirty="0">
                <a:latin typeface="Meiryo UI" panose="020B0604030504040204" pitchFamily="50" charset="-128"/>
                <a:ea typeface="Meiryo UI" panose="020B0604030504040204" pitchFamily="50" charset="-128"/>
              </a:endParaRPr>
            </a:p>
          </p:txBody>
        </p:sp>
      </p:grpSp>
      <p:grpSp>
        <p:nvGrpSpPr>
          <p:cNvPr id="48" name="グループ化 47">
            <a:extLst>
              <a:ext uri="{FF2B5EF4-FFF2-40B4-BE49-F238E27FC236}">
                <a16:creationId xmlns:a16="http://schemas.microsoft.com/office/drawing/2014/main" id="{2A9C8747-B987-FC13-A8BF-E662B7EB7031}"/>
              </a:ext>
            </a:extLst>
          </p:cNvPr>
          <p:cNvGrpSpPr/>
          <p:nvPr/>
        </p:nvGrpSpPr>
        <p:grpSpPr>
          <a:xfrm>
            <a:off x="2390267" y="5007398"/>
            <a:ext cx="273316" cy="603399"/>
            <a:chOff x="5732308" y="2777814"/>
            <a:chExt cx="651186" cy="1437623"/>
          </a:xfrm>
          <a:solidFill>
            <a:schemeClr val="tx2">
              <a:lumMod val="90000"/>
              <a:lumOff val="10000"/>
            </a:schemeClr>
          </a:solidFill>
        </p:grpSpPr>
        <p:sp>
          <p:nvSpPr>
            <p:cNvPr id="49" name="フローチャート: 論理積ゲート 48">
              <a:extLst>
                <a:ext uri="{FF2B5EF4-FFF2-40B4-BE49-F238E27FC236}">
                  <a16:creationId xmlns:a16="http://schemas.microsoft.com/office/drawing/2014/main" id="{C34E7B26-FF21-BECE-7478-1FFB72D930CD}"/>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楕円 49">
              <a:extLst>
                <a:ext uri="{FF2B5EF4-FFF2-40B4-BE49-F238E27FC236}">
                  <a16:creationId xmlns:a16="http://schemas.microsoft.com/office/drawing/2014/main" id="{87E1B933-ED75-3D6E-12B3-C47CCB5BC334}"/>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Z</a:t>
              </a:r>
              <a:endParaRPr kumimoji="1" lang="ja-JP" altLang="en-US" sz="1200" b="1" dirty="0">
                <a:latin typeface="Meiryo UI" panose="020B0604030504040204" pitchFamily="50" charset="-128"/>
                <a:ea typeface="Meiryo UI" panose="020B0604030504040204" pitchFamily="50" charset="-128"/>
              </a:endParaRPr>
            </a:p>
          </p:txBody>
        </p:sp>
      </p:grpSp>
      <p:sp>
        <p:nvSpPr>
          <p:cNvPr id="55" name="スクロール: 横 54">
            <a:extLst>
              <a:ext uri="{FF2B5EF4-FFF2-40B4-BE49-F238E27FC236}">
                <a16:creationId xmlns:a16="http://schemas.microsoft.com/office/drawing/2014/main" id="{8B5F254A-A8D5-4F91-8B88-87E9AFF38DD3}"/>
              </a:ext>
            </a:extLst>
          </p:cNvPr>
          <p:cNvSpPr/>
          <p:nvPr/>
        </p:nvSpPr>
        <p:spPr>
          <a:xfrm>
            <a:off x="9801899" y="2801964"/>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=9Iux+*sT3&amp;sc</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62" name="矢印: 右 61">
            <a:extLst>
              <a:ext uri="{FF2B5EF4-FFF2-40B4-BE49-F238E27FC236}">
                <a16:creationId xmlns:a16="http://schemas.microsoft.com/office/drawing/2014/main" id="{16E57387-17A2-14D8-B22D-A032901141B4}"/>
              </a:ext>
            </a:extLst>
          </p:cNvPr>
          <p:cNvSpPr/>
          <p:nvPr/>
        </p:nvSpPr>
        <p:spPr>
          <a:xfrm>
            <a:off x="8446732" y="283197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 name="矢印: 右 64">
            <a:extLst>
              <a:ext uri="{FF2B5EF4-FFF2-40B4-BE49-F238E27FC236}">
                <a16:creationId xmlns:a16="http://schemas.microsoft.com/office/drawing/2014/main" id="{D148F448-B5FF-4000-FF42-652F1B3230C2}"/>
              </a:ext>
            </a:extLst>
          </p:cNvPr>
          <p:cNvSpPr/>
          <p:nvPr/>
        </p:nvSpPr>
        <p:spPr>
          <a:xfrm>
            <a:off x="9447063" y="283197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スクロール: 横 12">
            <a:extLst>
              <a:ext uri="{FF2B5EF4-FFF2-40B4-BE49-F238E27FC236}">
                <a16:creationId xmlns:a16="http://schemas.microsoft.com/office/drawing/2014/main" id="{EC9FD4C8-12E5-593F-5040-90A3F89ED2EB}"/>
              </a:ext>
            </a:extLst>
          </p:cNvPr>
          <p:cNvSpPr/>
          <p:nvPr/>
        </p:nvSpPr>
        <p:spPr>
          <a:xfrm>
            <a:off x="6262135" y="2801964"/>
            <a:ext cx="2205050"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ことしはマラソンするぞ</a:t>
            </a:r>
          </a:p>
        </p:txBody>
      </p:sp>
      <p:sp>
        <p:nvSpPr>
          <p:cNvPr id="14" name="スクロール: 横 13">
            <a:extLst>
              <a:ext uri="{FF2B5EF4-FFF2-40B4-BE49-F238E27FC236}">
                <a16:creationId xmlns:a16="http://schemas.microsoft.com/office/drawing/2014/main" id="{EBC4A948-C384-3596-6CF9-37091E01ECF0}"/>
              </a:ext>
            </a:extLst>
          </p:cNvPr>
          <p:cNvSpPr/>
          <p:nvPr/>
        </p:nvSpPr>
        <p:spPr>
          <a:xfrm>
            <a:off x="2195995" y="3345725"/>
            <a:ext cx="2676730"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ことしはマラソンするぞ</a:t>
            </a:r>
          </a:p>
        </p:txBody>
      </p:sp>
      <p:sp>
        <p:nvSpPr>
          <p:cNvPr id="15" name="スクロール: 横 14">
            <a:extLst>
              <a:ext uri="{FF2B5EF4-FFF2-40B4-BE49-F238E27FC236}">
                <a16:creationId xmlns:a16="http://schemas.microsoft.com/office/drawing/2014/main" id="{D947FA82-D2A4-9331-E0AC-736389D43811}"/>
              </a:ext>
            </a:extLst>
          </p:cNvPr>
          <p:cNvSpPr/>
          <p:nvPr/>
        </p:nvSpPr>
        <p:spPr>
          <a:xfrm>
            <a:off x="2913234" y="3869239"/>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=9Iux+*sT3&amp;sc</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33D4B42F-C5A6-F26D-A9E1-33977D004222}"/>
              </a:ext>
            </a:extLst>
          </p:cNvPr>
          <p:cNvSpPr txBox="1"/>
          <p:nvPr/>
        </p:nvSpPr>
        <p:spPr>
          <a:xfrm>
            <a:off x="2195995" y="3814592"/>
            <a:ext cx="805313" cy="600164"/>
          </a:xfrm>
          <a:prstGeom prst="rect">
            <a:avLst/>
          </a:prstGeom>
          <a:noFill/>
        </p:spPr>
        <p:txBody>
          <a:bodyPr wrap="square">
            <a:spAutoFit/>
          </a:bodyPr>
          <a:lstStyle/>
          <a:p>
            <a:r>
              <a:rPr lang="ja-JP" altLang="en-US" sz="1100" b="1" dirty="0">
                <a:latin typeface="Meiryo UI" panose="020B0604030504040204" pitchFamily="50" charset="-128"/>
                <a:ea typeface="Meiryo UI" panose="020B0604030504040204" pitchFamily="50" charset="-128"/>
              </a:rPr>
              <a:t>秘密鍵で</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暗号化</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すると</a:t>
            </a:r>
            <a:endParaRPr lang="ja-JP" altLang="en-US" sz="1100" b="1" dirty="0"/>
          </a:p>
        </p:txBody>
      </p:sp>
      <p:cxnSp>
        <p:nvCxnSpPr>
          <p:cNvPr id="21" name="コネクタ: 曲線 20">
            <a:extLst>
              <a:ext uri="{FF2B5EF4-FFF2-40B4-BE49-F238E27FC236}">
                <a16:creationId xmlns:a16="http://schemas.microsoft.com/office/drawing/2014/main" id="{D8991BC6-E5D6-152B-8465-ADE5979028A5}"/>
              </a:ext>
            </a:extLst>
          </p:cNvPr>
          <p:cNvCxnSpPr>
            <a:cxnSpLocks/>
            <a:stCxn id="13" idx="1"/>
            <a:endCxn id="14" idx="3"/>
          </p:cNvCxnSpPr>
          <p:nvPr/>
        </p:nvCxnSpPr>
        <p:spPr>
          <a:xfrm rot="10800000" flipV="1">
            <a:off x="4872725" y="3047398"/>
            <a:ext cx="1389410" cy="543761"/>
          </a:xfrm>
          <a:prstGeom prst="curvedConnector3">
            <a:avLst>
              <a:gd name="adj1" fmla="val 50000"/>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71" name="コネクタ: 曲線 70">
            <a:extLst>
              <a:ext uri="{FF2B5EF4-FFF2-40B4-BE49-F238E27FC236}">
                <a16:creationId xmlns:a16="http://schemas.microsoft.com/office/drawing/2014/main" id="{54055BDC-2CC1-13E3-F300-3504F442FC40}"/>
              </a:ext>
            </a:extLst>
          </p:cNvPr>
          <p:cNvCxnSpPr>
            <a:cxnSpLocks/>
            <a:stCxn id="55" idx="3"/>
            <a:endCxn id="15" idx="3"/>
          </p:cNvCxnSpPr>
          <p:nvPr/>
        </p:nvCxnSpPr>
        <p:spPr>
          <a:xfrm flipH="1">
            <a:off x="4872725" y="3047399"/>
            <a:ext cx="6888665" cy="1067275"/>
          </a:xfrm>
          <a:prstGeom prst="curvedConnector3">
            <a:avLst>
              <a:gd name="adj1" fmla="val -3318"/>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84" name="テキスト ボックス 83">
            <a:extLst>
              <a:ext uri="{FF2B5EF4-FFF2-40B4-BE49-F238E27FC236}">
                <a16:creationId xmlns:a16="http://schemas.microsoft.com/office/drawing/2014/main" id="{30341265-C801-5A64-7CCB-5BEDB0A2FA89}"/>
              </a:ext>
            </a:extLst>
          </p:cNvPr>
          <p:cNvSpPr txBox="1"/>
          <p:nvPr/>
        </p:nvSpPr>
        <p:spPr>
          <a:xfrm>
            <a:off x="382179" y="5291801"/>
            <a:ext cx="975020" cy="338554"/>
          </a:xfrm>
          <a:prstGeom prst="rect">
            <a:avLst/>
          </a:prstGeom>
          <a:noFill/>
        </p:spPr>
        <p:txBody>
          <a:bodyPr wrap="square">
            <a:spAutoFit/>
          </a:bodyPr>
          <a:lstStyle/>
          <a:p>
            <a:r>
              <a:rPr kumimoji="1" lang="ja-JP" altLang="en-US" sz="1600" b="1" dirty="0">
                <a:solidFill>
                  <a:schemeClr val="tx1"/>
                </a:solidFill>
                <a:latin typeface="Meiryo UI" panose="020B0604030504040204" pitchFamily="50" charset="-128"/>
                <a:ea typeface="Meiryo UI" panose="020B0604030504040204" pitchFamily="50" charset="-128"/>
              </a:rPr>
              <a:t>へ～～</a:t>
            </a:r>
            <a:endParaRPr lang="ja-JP" altLang="en-US" sz="1600" b="1" dirty="0"/>
          </a:p>
        </p:txBody>
      </p:sp>
      <p:sp>
        <p:nvSpPr>
          <p:cNvPr id="86" name="スクロール: 横 85">
            <a:extLst>
              <a:ext uri="{FF2B5EF4-FFF2-40B4-BE49-F238E27FC236}">
                <a16:creationId xmlns:a16="http://schemas.microsoft.com/office/drawing/2014/main" id="{63E8819D-B853-20D7-428B-114B7278DDD2}"/>
              </a:ext>
            </a:extLst>
          </p:cNvPr>
          <p:cNvSpPr/>
          <p:nvPr/>
        </p:nvSpPr>
        <p:spPr>
          <a:xfrm>
            <a:off x="900421" y="5642621"/>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=9Iux+*sT3&amp;sc</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88" name="スクロール: 横 87">
            <a:extLst>
              <a:ext uri="{FF2B5EF4-FFF2-40B4-BE49-F238E27FC236}">
                <a16:creationId xmlns:a16="http://schemas.microsoft.com/office/drawing/2014/main" id="{E55CD757-94E9-71BD-67F5-B4EB0EC4DB0A}"/>
              </a:ext>
            </a:extLst>
          </p:cNvPr>
          <p:cNvSpPr/>
          <p:nvPr/>
        </p:nvSpPr>
        <p:spPr>
          <a:xfrm>
            <a:off x="3993873" y="5630355"/>
            <a:ext cx="2676730"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ことしはマラソンするぞ</a:t>
            </a:r>
          </a:p>
        </p:txBody>
      </p:sp>
      <p:sp>
        <p:nvSpPr>
          <p:cNvPr id="90" name="テキスト ボックス 89">
            <a:extLst>
              <a:ext uri="{FF2B5EF4-FFF2-40B4-BE49-F238E27FC236}">
                <a16:creationId xmlns:a16="http://schemas.microsoft.com/office/drawing/2014/main" id="{D34E11EE-AA88-B27F-B0D9-5F411091422A}"/>
              </a:ext>
            </a:extLst>
          </p:cNvPr>
          <p:cNvSpPr txBox="1"/>
          <p:nvPr/>
        </p:nvSpPr>
        <p:spPr>
          <a:xfrm>
            <a:off x="838200" y="6166893"/>
            <a:ext cx="9070137" cy="338554"/>
          </a:xfrm>
          <a:prstGeom prst="rect">
            <a:avLst/>
          </a:prstGeom>
          <a:noFill/>
        </p:spPr>
        <p:txBody>
          <a:bodyPr wrap="square">
            <a:spAutoFit/>
          </a:bodyPr>
          <a:lstStyle/>
          <a:p>
            <a:r>
              <a:rPr kumimoji="1" lang="ja-JP" altLang="en-US" sz="1600" b="1" dirty="0">
                <a:solidFill>
                  <a:schemeClr val="tx1"/>
                </a:solidFill>
                <a:latin typeface="Meiryo UI" panose="020B0604030504040204" pitchFamily="50" charset="-128"/>
                <a:ea typeface="Meiryo UI" panose="020B0604030504040204" pitchFamily="50" charset="-128"/>
              </a:rPr>
              <a:t>公開鍵にかけたら元の文書になるから、これ書いた人は</a:t>
            </a:r>
            <a:r>
              <a:rPr kumimoji="1" lang="en-US" altLang="ja-JP" sz="1600" b="1" dirty="0">
                <a:solidFill>
                  <a:schemeClr val="tx1"/>
                </a:solidFill>
                <a:latin typeface="Meiryo UI" panose="020B0604030504040204" pitchFamily="50" charset="-128"/>
                <a:ea typeface="Meiryo UI" panose="020B0604030504040204" pitchFamily="50" charset="-128"/>
              </a:rPr>
              <a:t>A</a:t>
            </a:r>
            <a:r>
              <a:rPr kumimoji="1" lang="ja-JP" altLang="en-US" sz="1600" b="1" dirty="0">
                <a:solidFill>
                  <a:schemeClr val="tx1"/>
                </a:solidFill>
                <a:latin typeface="Meiryo UI" panose="020B0604030504040204" pitchFamily="50" charset="-128"/>
                <a:ea typeface="Meiryo UI" panose="020B0604030504040204" pitchFamily="50" charset="-128"/>
              </a:rPr>
              <a:t>さんの秘密鍵持ってるねー、つまり</a:t>
            </a:r>
            <a:r>
              <a:rPr kumimoji="1" lang="en-US" altLang="ja-JP" sz="1600" b="1" dirty="0">
                <a:solidFill>
                  <a:schemeClr val="tx1"/>
                </a:solidFill>
                <a:latin typeface="Meiryo UI" panose="020B0604030504040204" pitchFamily="50" charset="-128"/>
                <a:ea typeface="Meiryo UI" panose="020B0604030504040204" pitchFamily="50" charset="-128"/>
              </a:rPr>
              <a:t>A</a:t>
            </a:r>
            <a:r>
              <a:rPr kumimoji="1" lang="ja-JP" altLang="en-US" sz="1600" b="1" dirty="0">
                <a:solidFill>
                  <a:schemeClr val="tx1"/>
                </a:solidFill>
                <a:latin typeface="Meiryo UI" panose="020B0604030504040204" pitchFamily="50" charset="-128"/>
                <a:ea typeface="Meiryo UI" panose="020B0604030504040204" pitchFamily="50" charset="-128"/>
              </a:rPr>
              <a:t>さんだねー</a:t>
            </a:r>
            <a:endParaRPr lang="ja-JP" altLang="en-US" sz="1600" b="1" dirty="0"/>
          </a:p>
        </p:txBody>
      </p:sp>
      <p:sp>
        <p:nvSpPr>
          <p:cNvPr id="91" name="テキスト ボックス 90">
            <a:extLst>
              <a:ext uri="{FF2B5EF4-FFF2-40B4-BE49-F238E27FC236}">
                <a16:creationId xmlns:a16="http://schemas.microsoft.com/office/drawing/2014/main" id="{E5C2102F-F027-F9F8-8561-2D0D7A298888}"/>
              </a:ext>
            </a:extLst>
          </p:cNvPr>
          <p:cNvSpPr txBox="1"/>
          <p:nvPr/>
        </p:nvSpPr>
        <p:spPr>
          <a:xfrm>
            <a:off x="7364660" y="4706380"/>
            <a:ext cx="4770091" cy="830997"/>
          </a:xfrm>
          <a:prstGeom prst="rect">
            <a:avLst/>
          </a:prstGeom>
          <a:noFill/>
        </p:spPr>
        <p:txBody>
          <a:bodyPr wrap="square">
            <a:spAutoFit/>
          </a:bodyPr>
          <a:lstStyle/>
          <a:p>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実際の電子署名は、計算量の問題で</a:t>
            </a:r>
            <a:br>
              <a:rPr kumimoji="1" lang="en-US" altLang="ja-JP" sz="1600" b="1" dirty="0">
                <a:solidFill>
                  <a:schemeClr val="tx1"/>
                </a:solidFill>
                <a:latin typeface="Meiryo UI" panose="020B0604030504040204" pitchFamily="50" charset="-128"/>
                <a:ea typeface="Meiryo UI" panose="020B0604030504040204" pitchFamily="50" charset="-128"/>
              </a:rPr>
            </a:br>
            <a:r>
              <a:rPr kumimoji="1" lang="ja-JP" altLang="en-US" sz="1600" b="1" dirty="0">
                <a:solidFill>
                  <a:schemeClr val="tx1"/>
                </a:solidFill>
                <a:latin typeface="Meiryo UI" panose="020B0604030504040204" pitchFamily="50" charset="-128"/>
                <a:ea typeface="Meiryo UI" panose="020B0604030504040204" pitchFamily="50" charset="-128"/>
              </a:rPr>
              <a:t>　データそのものを秘密鍵で暗号化するのではなく、</a:t>
            </a:r>
            <a:br>
              <a:rPr kumimoji="1" lang="en-US" altLang="ja-JP" sz="1600" b="1" dirty="0">
                <a:solidFill>
                  <a:schemeClr val="tx1"/>
                </a:solidFill>
                <a:latin typeface="Meiryo UI" panose="020B0604030504040204" pitchFamily="50" charset="-128"/>
                <a:ea typeface="Meiryo UI" panose="020B0604030504040204" pitchFamily="50" charset="-128"/>
              </a:rPr>
            </a:br>
            <a:r>
              <a:rPr kumimoji="1" lang="ja-JP" altLang="en-US" sz="1600" b="1" dirty="0">
                <a:solidFill>
                  <a:schemeClr val="tx1"/>
                </a:solidFill>
                <a:latin typeface="Meiryo UI" panose="020B0604030504040204" pitchFamily="50" charset="-128"/>
                <a:ea typeface="Meiryo UI" panose="020B0604030504040204" pitchFamily="50" charset="-128"/>
              </a:rPr>
              <a:t>　データのハッシュ値を暗号化します。</a:t>
            </a:r>
            <a:endParaRPr lang="ja-JP" altLang="en-US" sz="1600" b="1" dirty="0"/>
          </a:p>
        </p:txBody>
      </p:sp>
    </p:spTree>
    <p:extLst>
      <p:ext uri="{BB962C8B-B14F-4D97-AF65-F5344CB8AC3E}">
        <p14:creationId xmlns:p14="http://schemas.microsoft.com/office/powerpoint/2010/main" val="3951917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98DA9E-7067-7968-4658-99EAC1961428}"/>
              </a:ext>
            </a:extLst>
          </p:cNvPr>
          <p:cNvSpPr>
            <a:spLocks noGrp="1"/>
          </p:cNvSpPr>
          <p:nvPr>
            <p:ph type="title"/>
          </p:nvPr>
        </p:nvSpPr>
        <p:spPr/>
        <p:txBody>
          <a:bodyPr/>
          <a:lstStyle/>
          <a:p>
            <a:r>
              <a:rPr kumimoji="1" lang="ja-JP" altLang="en-US" dirty="0"/>
              <a:t>ハイブリッド暗号</a:t>
            </a:r>
          </a:p>
        </p:txBody>
      </p:sp>
      <p:sp>
        <p:nvSpPr>
          <p:cNvPr id="3" name="コンテンツ プレースホルダー 2">
            <a:extLst>
              <a:ext uri="{FF2B5EF4-FFF2-40B4-BE49-F238E27FC236}">
                <a16:creationId xmlns:a16="http://schemas.microsoft.com/office/drawing/2014/main" id="{E8E7DAC9-856B-31BA-F28A-6C16BDB492D7}"/>
              </a:ext>
            </a:extLst>
          </p:cNvPr>
          <p:cNvSpPr>
            <a:spLocks noGrp="1"/>
          </p:cNvSpPr>
          <p:nvPr>
            <p:ph idx="1"/>
          </p:nvPr>
        </p:nvSpPr>
        <p:spPr/>
        <p:txBody>
          <a:bodyPr/>
          <a:lstStyle/>
          <a:p>
            <a:r>
              <a:rPr kumimoji="1" lang="ja-JP" altLang="en-US" dirty="0"/>
              <a:t>現実には全員が公開鍵と秘密鍵を用意するのは難しいので、</a:t>
            </a:r>
            <a:br>
              <a:rPr kumimoji="1" lang="en-US" altLang="ja-JP" dirty="0"/>
            </a:br>
            <a:r>
              <a:rPr kumimoji="1" lang="ja-JP" altLang="en-US" dirty="0"/>
              <a:t>次のような手順で運用しています。</a:t>
            </a:r>
            <a:endParaRPr kumimoji="1" lang="en-US" altLang="ja-JP" dirty="0"/>
          </a:p>
          <a:p>
            <a:pPr lvl="1"/>
            <a:r>
              <a:rPr lang="ja-JP" altLang="en-US" dirty="0"/>
              <a:t>サーバ側だけが、公開鍵と秘密鍵を準備し、公開鍵を公開している。</a:t>
            </a:r>
            <a:endParaRPr lang="en-US" altLang="ja-JP" dirty="0"/>
          </a:p>
          <a:p>
            <a:pPr lvl="1"/>
            <a:r>
              <a:rPr kumimoji="1" lang="ja-JP" altLang="en-US" dirty="0"/>
              <a:t>ユーザはサーバと通信し始めるときに、公開鍵を使って暗号文を作り、</a:t>
            </a:r>
            <a:br>
              <a:rPr kumimoji="1" lang="en-US" altLang="ja-JP" dirty="0"/>
            </a:br>
            <a:r>
              <a:rPr kumimoji="1" lang="ja-JP" altLang="en-US" dirty="0"/>
              <a:t>サーバとの間で何らかの方法で共通鍵を共有する。</a:t>
            </a:r>
            <a:endParaRPr kumimoji="1" lang="en-US" altLang="ja-JP" dirty="0"/>
          </a:p>
          <a:p>
            <a:pPr lvl="1"/>
            <a:r>
              <a:rPr lang="ja-JP" altLang="en-US" dirty="0"/>
              <a:t>共通鍵が共有出来たら、それ以降はその共通鍵を使って暗号化通信を行う。</a:t>
            </a:r>
            <a:endParaRPr lang="en-US" altLang="ja-JP" dirty="0"/>
          </a:p>
          <a:p>
            <a:endParaRPr kumimoji="1" lang="en-US" altLang="ja-JP" dirty="0"/>
          </a:p>
          <a:p>
            <a:r>
              <a:rPr lang="ja-JP" altLang="en-US" dirty="0"/>
              <a:t>この方式をハイブリッド暗号と言います。</a:t>
            </a:r>
            <a:br>
              <a:rPr lang="en-US" altLang="ja-JP" dirty="0"/>
            </a:br>
            <a:r>
              <a:rPr lang="en-US" altLang="ja-JP" dirty="0"/>
              <a:t>TLS</a:t>
            </a:r>
            <a:r>
              <a:rPr lang="ja-JP" altLang="en-US" dirty="0"/>
              <a:t>など、現在用いられている暗号化通信はほぼすべてこの方式です。</a:t>
            </a:r>
            <a:endParaRPr lang="en-US" altLang="ja-JP" dirty="0"/>
          </a:p>
          <a:p>
            <a:r>
              <a:rPr kumimoji="1" lang="ja-JP" altLang="en-US" dirty="0"/>
              <a:t>共通鍵暗号に比べて公開鍵暗号は計算量が多くて複雑なので、</a:t>
            </a:r>
            <a:br>
              <a:rPr kumimoji="1" lang="en-US" altLang="ja-JP" dirty="0"/>
            </a:br>
            <a:r>
              <a:rPr kumimoji="1" lang="ja-JP" altLang="en-US" dirty="0"/>
              <a:t>途中から共通鍵暗号に移行するのが定石。</a:t>
            </a:r>
          </a:p>
        </p:txBody>
      </p:sp>
    </p:spTree>
    <p:extLst>
      <p:ext uri="{BB962C8B-B14F-4D97-AF65-F5344CB8AC3E}">
        <p14:creationId xmlns:p14="http://schemas.microsoft.com/office/powerpoint/2010/main" val="2469825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5959B-E3DF-74E5-B9F5-9DFF1C0689FD}"/>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D897843-0ED1-10D9-4233-A004F9BC975C}"/>
              </a:ext>
            </a:extLst>
          </p:cNvPr>
          <p:cNvSpPr>
            <a:spLocks noGrp="1"/>
          </p:cNvSpPr>
          <p:nvPr>
            <p:ph type="title"/>
          </p:nvPr>
        </p:nvSpPr>
        <p:spPr/>
        <p:txBody>
          <a:bodyPr/>
          <a:lstStyle/>
          <a:p>
            <a:r>
              <a:rPr lang="ja-JP" altLang="en-US" dirty="0"/>
              <a:t>電子署名と電子証明書</a:t>
            </a:r>
          </a:p>
        </p:txBody>
      </p:sp>
      <p:sp>
        <p:nvSpPr>
          <p:cNvPr id="5" name="テキスト プレースホルダー 4">
            <a:extLst>
              <a:ext uri="{FF2B5EF4-FFF2-40B4-BE49-F238E27FC236}">
                <a16:creationId xmlns:a16="http://schemas.microsoft.com/office/drawing/2014/main" id="{891C6ED2-725E-7AC1-820A-C9F7D4D77B8F}"/>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627886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EAEBB-A6AA-31C6-F09F-4B2305B966C8}"/>
            </a:ext>
          </a:extLst>
        </p:cNvPr>
        <p:cNvGrpSpPr/>
        <p:nvPr/>
      </p:nvGrpSpPr>
      <p:grpSpPr>
        <a:xfrm>
          <a:off x="0" y="0"/>
          <a:ext cx="0" cy="0"/>
          <a:chOff x="0" y="0"/>
          <a:chExt cx="0" cy="0"/>
        </a:xfrm>
      </p:grpSpPr>
      <p:sp>
        <p:nvSpPr>
          <p:cNvPr id="89" name="矢印: 右 88">
            <a:extLst>
              <a:ext uri="{FF2B5EF4-FFF2-40B4-BE49-F238E27FC236}">
                <a16:creationId xmlns:a16="http://schemas.microsoft.com/office/drawing/2014/main" id="{76047D55-14B9-1FB3-7633-C4E4F281C491}"/>
              </a:ext>
            </a:extLst>
          </p:cNvPr>
          <p:cNvSpPr/>
          <p:nvPr/>
        </p:nvSpPr>
        <p:spPr>
          <a:xfrm>
            <a:off x="3666056" y="56702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円柱 18">
            <a:extLst>
              <a:ext uri="{FF2B5EF4-FFF2-40B4-BE49-F238E27FC236}">
                <a16:creationId xmlns:a16="http://schemas.microsoft.com/office/drawing/2014/main" id="{0ABC1F27-6DAC-B084-CF0B-F61255B7D0AA}"/>
              </a:ext>
            </a:extLst>
          </p:cNvPr>
          <p:cNvSpPr/>
          <p:nvPr/>
        </p:nvSpPr>
        <p:spPr>
          <a:xfrm>
            <a:off x="3353481" y="3015642"/>
            <a:ext cx="409575" cy="2317986"/>
          </a:xfrm>
          <a:prstGeom prst="can">
            <a:avLst/>
          </a:prstGeom>
          <a:solidFill>
            <a:srgbClr val="DCC098"/>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54ED9F24-2BAB-ACB2-DB5D-CA266873173A}"/>
              </a:ext>
            </a:extLst>
          </p:cNvPr>
          <p:cNvSpPr/>
          <p:nvPr/>
        </p:nvSpPr>
        <p:spPr>
          <a:xfrm>
            <a:off x="2080328" y="3254446"/>
            <a:ext cx="2955323" cy="1233139"/>
          </a:xfrm>
          <a:prstGeom prst="rect">
            <a:avLst/>
          </a:prstGeom>
          <a:solidFill>
            <a:srgbClr val="DCC098"/>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0" name="四角形: 角を丸くする 59">
            <a:extLst>
              <a:ext uri="{FF2B5EF4-FFF2-40B4-BE49-F238E27FC236}">
                <a16:creationId xmlns:a16="http://schemas.microsoft.com/office/drawing/2014/main" id="{37D183D2-EE9A-6CB7-71E8-3FFAB41C3A67}"/>
              </a:ext>
            </a:extLst>
          </p:cNvPr>
          <p:cNvSpPr/>
          <p:nvPr/>
        </p:nvSpPr>
        <p:spPr>
          <a:xfrm>
            <a:off x="6076839" y="1971619"/>
            <a:ext cx="5702220" cy="1842973"/>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A5C073E5-7FB2-FD37-4928-9063D487B048}"/>
              </a:ext>
            </a:extLst>
          </p:cNvPr>
          <p:cNvSpPr>
            <a:spLocks noGrp="1"/>
          </p:cNvSpPr>
          <p:nvPr>
            <p:ph type="title"/>
          </p:nvPr>
        </p:nvSpPr>
        <p:spPr/>
        <p:txBody>
          <a:bodyPr/>
          <a:lstStyle/>
          <a:p>
            <a:r>
              <a:rPr kumimoji="1" lang="ja-JP" altLang="en-US" dirty="0"/>
              <a:t>公開鍵暗号は何がすごいのか②</a:t>
            </a:r>
          </a:p>
        </p:txBody>
      </p:sp>
      <p:sp>
        <p:nvSpPr>
          <p:cNvPr id="3" name="コンテンツ プレースホルダー 2">
            <a:extLst>
              <a:ext uri="{FF2B5EF4-FFF2-40B4-BE49-F238E27FC236}">
                <a16:creationId xmlns:a16="http://schemas.microsoft.com/office/drawing/2014/main" id="{668DD3F6-3047-439E-F7F6-518439415F1A}"/>
              </a:ext>
            </a:extLst>
          </p:cNvPr>
          <p:cNvSpPr>
            <a:spLocks noGrp="1"/>
          </p:cNvSpPr>
          <p:nvPr>
            <p:ph idx="1"/>
          </p:nvPr>
        </p:nvSpPr>
        <p:spPr>
          <a:xfrm>
            <a:off x="838200" y="1093694"/>
            <a:ext cx="10515600" cy="1405039"/>
          </a:xfrm>
        </p:spPr>
        <p:txBody>
          <a:bodyPr>
            <a:normAutofit/>
          </a:bodyPr>
          <a:lstStyle/>
          <a:p>
            <a:r>
              <a:rPr kumimoji="1" lang="ja-JP" altLang="en-US" dirty="0"/>
              <a:t>データと、そのデータを秘密鍵で暗号化したものをセットにすると、</a:t>
            </a:r>
            <a:br>
              <a:rPr kumimoji="1" lang="en-US" altLang="ja-JP" dirty="0"/>
            </a:br>
            <a:r>
              <a:rPr kumimoji="1" lang="ja-JP" altLang="en-US" dirty="0"/>
              <a:t>そのデータは</a:t>
            </a:r>
            <a:r>
              <a:rPr kumimoji="1" lang="en-US" altLang="ja-JP" dirty="0"/>
              <a:t>A</a:t>
            </a:r>
            <a:r>
              <a:rPr kumimoji="1" lang="ja-JP" altLang="en-US" dirty="0"/>
              <a:t>さんが作ったもので改ざんされていないと証明できる。</a:t>
            </a:r>
            <a:br>
              <a:rPr kumimoji="1" lang="en-US" altLang="ja-JP" dirty="0"/>
            </a:br>
            <a:r>
              <a:rPr kumimoji="1" lang="ja-JP" altLang="en-US" dirty="0"/>
              <a:t>（電子署名）</a:t>
            </a:r>
          </a:p>
        </p:txBody>
      </p:sp>
      <p:grpSp>
        <p:nvGrpSpPr>
          <p:cNvPr id="4" name="グループ化 3">
            <a:extLst>
              <a:ext uri="{FF2B5EF4-FFF2-40B4-BE49-F238E27FC236}">
                <a16:creationId xmlns:a16="http://schemas.microsoft.com/office/drawing/2014/main" id="{E4F89A1C-F66F-1BE8-1374-3979504B9366}"/>
              </a:ext>
            </a:extLst>
          </p:cNvPr>
          <p:cNvGrpSpPr/>
          <p:nvPr/>
        </p:nvGrpSpPr>
        <p:grpSpPr>
          <a:xfrm>
            <a:off x="3090729" y="5578973"/>
            <a:ext cx="672327" cy="603399"/>
            <a:chOff x="3987208" y="2700670"/>
            <a:chExt cx="2108791" cy="1892596"/>
          </a:xfrm>
        </p:grpSpPr>
        <p:sp>
          <p:nvSpPr>
            <p:cNvPr id="5" name="直方体 4">
              <a:extLst>
                <a:ext uri="{FF2B5EF4-FFF2-40B4-BE49-F238E27FC236}">
                  <a16:creationId xmlns:a16="http://schemas.microsoft.com/office/drawing/2014/main" id="{41F76AD8-2987-F00D-5628-972908ADC72B}"/>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100" b="1" dirty="0">
                  <a:latin typeface="Meiryo UI" panose="020B0604030504040204" pitchFamily="50" charset="-128"/>
                  <a:ea typeface="Meiryo UI" panose="020B0604030504040204" pitchFamily="50" charset="-128"/>
                </a:rPr>
                <a:t>A</a:t>
              </a:r>
              <a:r>
                <a:rPr kumimoji="1" lang="ja-JP" altLang="en-US" sz="1100" b="1" dirty="0">
                  <a:latin typeface="Meiryo UI" panose="020B0604030504040204" pitchFamily="50" charset="-128"/>
                  <a:ea typeface="Meiryo UI" panose="020B0604030504040204" pitchFamily="50" charset="-128"/>
                </a:rPr>
                <a:t>さんの</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公開鍵</a:t>
              </a:r>
              <a:endParaRPr kumimoji="1" lang="en-US" altLang="ja-JP" sz="1100" b="1" dirty="0">
                <a:latin typeface="Meiryo UI" panose="020B0604030504040204" pitchFamily="50" charset="-128"/>
                <a:ea typeface="Meiryo UI" panose="020B0604030504040204" pitchFamily="50" charset="-128"/>
              </a:endParaRPr>
            </a:p>
          </p:txBody>
        </p:sp>
        <p:sp>
          <p:nvSpPr>
            <p:cNvPr id="6" name="平行四辺形 5">
              <a:extLst>
                <a:ext uri="{FF2B5EF4-FFF2-40B4-BE49-F238E27FC236}">
                  <a16:creationId xmlns:a16="http://schemas.microsoft.com/office/drawing/2014/main" id="{F1D773BE-D497-3947-C8FB-47057D09C633}"/>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grpSp>
        <p:nvGrpSpPr>
          <p:cNvPr id="7" name="グループ化 6">
            <a:extLst>
              <a:ext uri="{FF2B5EF4-FFF2-40B4-BE49-F238E27FC236}">
                <a16:creationId xmlns:a16="http://schemas.microsoft.com/office/drawing/2014/main" id="{CF5AEC8D-6275-BA79-72F9-F4AE2FE980C2}"/>
              </a:ext>
            </a:extLst>
          </p:cNvPr>
          <p:cNvGrpSpPr/>
          <p:nvPr/>
        </p:nvGrpSpPr>
        <p:grpSpPr>
          <a:xfrm>
            <a:off x="8731219" y="2771565"/>
            <a:ext cx="672327" cy="603399"/>
            <a:chOff x="3987208" y="2700670"/>
            <a:chExt cx="2108791" cy="1892596"/>
          </a:xfrm>
        </p:grpSpPr>
        <p:sp>
          <p:nvSpPr>
            <p:cNvPr id="8" name="直方体 7">
              <a:extLst>
                <a:ext uri="{FF2B5EF4-FFF2-40B4-BE49-F238E27FC236}">
                  <a16:creationId xmlns:a16="http://schemas.microsoft.com/office/drawing/2014/main" id="{03B1B3CC-3CE1-D38C-2C5E-948E53CB716E}"/>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秘密鍵</a:t>
              </a:r>
              <a:endParaRPr lang="en-US" altLang="ja-JP" sz="1100" b="1" dirty="0">
                <a:latin typeface="Meiryo UI" panose="020B0604030504040204" pitchFamily="50" charset="-128"/>
                <a:ea typeface="Meiryo UI" panose="020B0604030504040204" pitchFamily="50" charset="-128"/>
              </a:endParaRPr>
            </a:p>
          </p:txBody>
        </p:sp>
        <p:sp>
          <p:nvSpPr>
            <p:cNvPr id="9" name="平行四辺形 8">
              <a:extLst>
                <a:ext uri="{FF2B5EF4-FFF2-40B4-BE49-F238E27FC236}">
                  <a16:creationId xmlns:a16="http://schemas.microsoft.com/office/drawing/2014/main" id="{CC280371-6E7E-69FE-39EA-725A77B07D30}"/>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18" name="矢印: 右 17">
            <a:extLst>
              <a:ext uri="{FF2B5EF4-FFF2-40B4-BE49-F238E27FC236}">
                <a16:creationId xmlns:a16="http://schemas.microsoft.com/office/drawing/2014/main" id="{6F4115CB-5A9D-9052-BF53-C7538B9344B2}"/>
              </a:ext>
            </a:extLst>
          </p:cNvPr>
          <p:cNvSpPr/>
          <p:nvPr/>
        </p:nvSpPr>
        <p:spPr>
          <a:xfrm>
            <a:off x="2801381" y="56702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41" name="グループ化 40">
            <a:extLst>
              <a:ext uri="{FF2B5EF4-FFF2-40B4-BE49-F238E27FC236}">
                <a16:creationId xmlns:a16="http://schemas.microsoft.com/office/drawing/2014/main" id="{FA4C4B62-81C4-6FE8-085C-1D223DCE4073}"/>
              </a:ext>
            </a:extLst>
          </p:cNvPr>
          <p:cNvGrpSpPr/>
          <p:nvPr/>
        </p:nvGrpSpPr>
        <p:grpSpPr>
          <a:xfrm>
            <a:off x="8697729" y="2127666"/>
            <a:ext cx="273316" cy="603399"/>
            <a:chOff x="5732308" y="2777814"/>
            <a:chExt cx="651186" cy="1437623"/>
          </a:xfrm>
          <a:solidFill>
            <a:schemeClr val="accent4">
              <a:lumMod val="50000"/>
            </a:schemeClr>
          </a:solidFill>
        </p:grpSpPr>
        <p:sp>
          <p:nvSpPr>
            <p:cNvPr id="40" name="フローチャート: 論理積ゲート 39">
              <a:extLst>
                <a:ext uri="{FF2B5EF4-FFF2-40B4-BE49-F238E27FC236}">
                  <a16:creationId xmlns:a16="http://schemas.microsoft.com/office/drawing/2014/main" id="{C93A0E46-C311-EF22-43DD-019B944FD193}"/>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9" name="楕円 38">
              <a:extLst>
                <a:ext uri="{FF2B5EF4-FFF2-40B4-BE49-F238E27FC236}">
                  <a16:creationId xmlns:a16="http://schemas.microsoft.com/office/drawing/2014/main" id="{99166F4E-F6DA-4A2A-18C8-2A4A1434CB22}"/>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A</a:t>
              </a:r>
              <a:endParaRPr kumimoji="1" lang="ja-JP" altLang="en-US" sz="1200" b="1" dirty="0">
                <a:latin typeface="Meiryo UI" panose="020B0604030504040204" pitchFamily="50" charset="-128"/>
                <a:ea typeface="Meiryo UI" panose="020B0604030504040204" pitchFamily="50" charset="-128"/>
              </a:endParaRPr>
            </a:p>
          </p:txBody>
        </p:sp>
      </p:grpSp>
      <p:grpSp>
        <p:nvGrpSpPr>
          <p:cNvPr id="42" name="グループ化 41">
            <a:extLst>
              <a:ext uri="{FF2B5EF4-FFF2-40B4-BE49-F238E27FC236}">
                <a16:creationId xmlns:a16="http://schemas.microsoft.com/office/drawing/2014/main" id="{26334235-CD52-E0AF-4428-CF8184A507AE}"/>
              </a:ext>
            </a:extLst>
          </p:cNvPr>
          <p:cNvGrpSpPr/>
          <p:nvPr/>
        </p:nvGrpSpPr>
        <p:grpSpPr>
          <a:xfrm>
            <a:off x="1337941" y="4848563"/>
            <a:ext cx="273316" cy="603399"/>
            <a:chOff x="5732308" y="2777814"/>
            <a:chExt cx="651186" cy="1437623"/>
          </a:xfrm>
          <a:solidFill>
            <a:schemeClr val="accent5">
              <a:lumMod val="50000"/>
            </a:schemeClr>
          </a:solidFill>
        </p:grpSpPr>
        <p:sp>
          <p:nvSpPr>
            <p:cNvPr id="43" name="フローチャート: 論理積ゲート 42">
              <a:extLst>
                <a:ext uri="{FF2B5EF4-FFF2-40B4-BE49-F238E27FC236}">
                  <a16:creationId xmlns:a16="http://schemas.microsoft.com/office/drawing/2014/main" id="{26F0AF74-3965-2327-85DA-2E4A986EF527}"/>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4" name="楕円 43">
              <a:extLst>
                <a:ext uri="{FF2B5EF4-FFF2-40B4-BE49-F238E27FC236}">
                  <a16:creationId xmlns:a16="http://schemas.microsoft.com/office/drawing/2014/main" id="{4A3F5EBB-6606-6E65-EE0A-9DE8E8350740}"/>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X</a:t>
              </a:r>
              <a:endParaRPr kumimoji="1" lang="ja-JP" altLang="en-US" sz="1200" b="1" dirty="0">
                <a:latin typeface="Meiryo UI" panose="020B0604030504040204" pitchFamily="50" charset="-128"/>
                <a:ea typeface="Meiryo UI" panose="020B0604030504040204" pitchFamily="50" charset="-128"/>
              </a:endParaRPr>
            </a:p>
          </p:txBody>
        </p:sp>
      </p:grpSp>
      <p:grpSp>
        <p:nvGrpSpPr>
          <p:cNvPr id="45" name="グループ化 44">
            <a:extLst>
              <a:ext uri="{FF2B5EF4-FFF2-40B4-BE49-F238E27FC236}">
                <a16:creationId xmlns:a16="http://schemas.microsoft.com/office/drawing/2014/main" id="{36FFC564-EFBF-C8C4-A72D-5C2D65DEA85E}"/>
              </a:ext>
            </a:extLst>
          </p:cNvPr>
          <p:cNvGrpSpPr/>
          <p:nvPr/>
        </p:nvGrpSpPr>
        <p:grpSpPr>
          <a:xfrm>
            <a:off x="1892775" y="4975574"/>
            <a:ext cx="273316" cy="603399"/>
            <a:chOff x="5732308" y="2777814"/>
            <a:chExt cx="651186" cy="1437623"/>
          </a:xfrm>
          <a:solidFill>
            <a:schemeClr val="accent3">
              <a:lumMod val="50000"/>
            </a:schemeClr>
          </a:solidFill>
        </p:grpSpPr>
        <p:sp>
          <p:nvSpPr>
            <p:cNvPr id="46" name="フローチャート: 論理積ゲート 45">
              <a:extLst>
                <a:ext uri="{FF2B5EF4-FFF2-40B4-BE49-F238E27FC236}">
                  <a16:creationId xmlns:a16="http://schemas.microsoft.com/office/drawing/2014/main" id="{A2BB91D7-C95C-C19A-1CD4-4D598FE9CC32}"/>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7" name="楕円 46">
              <a:extLst>
                <a:ext uri="{FF2B5EF4-FFF2-40B4-BE49-F238E27FC236}">
                  <a16:creationId xmlns:a16="http://schemas.microsoft.com/office/drawing/2014/main" id="{95A4F885-8006-D79C-DD9D-50F907E93020}"/>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Y</a:t>
              </a:r>
              <a:endParaRPr kumimoji="1" lang="ja-JP" altLang="en-US" sz="1200" b="1" dirty="0">
                <a:latin typeface="Meiryo UI" panose="020B0604030504040204" pitchFamily="50" charset="-128"/>
                <a:ea typeface="Meiryo UI" panose="020B0604030504040204" pitchFamily="50" charset="-128"/>
              </a:endParaRPr>
            </a:p>
          </p:txBody>
        </p:sp>
      </p:grpSp>
      <p:grpSp>
        <p:nvGrpSpPr>
          <p:cNvPr id="48" name="グループ化 47">
            <a:extLst>
              <a:ext uri="{FF2B5EF4-FFF2-40B4-BE49-F238E27FC236}">
                <a16:creationId xmlns:a16="http://schemas.microsoft.com/office/drawing/2014/main" id="{49CA8FA3-0D68-0138-B15D-E921DF78AB7C}"/>
              </a:ext>
            </a:extLst>
          </p:cNvPr>
          <p:cNvGrpSpPr/>
          <p:nvPr/>
        </p:nvGrpSpPr>
        <p:grpSpPr>
          <a:xfrm>
            <a:off x="2390267" y="5007398"/>
            <a:ext cx="273316" cy="603399"/>
            <a:chOff x="5732308" y="2777814"/>
            <a:chExt cx="651186" cy="1437623"/>
          </a:xfrm>
          <a:solidFill>
            <a:schemeClr val="tx2">
              <a:lumMod val="90000"/>
              <a:lumOff val="10000"/>
            </a:schemeClr>
          </a:solidFill>
        </p:grpSpPr>
        <p:sp>
          <p:nvSpPr>
            <p:cNvPr id="49" name="フローチャート: 論理積ゲート 48">
              <a:extLst>
                <a:ext uri="{FF2B5EF4-FFF2-40B4-BE49-F238E27FC236}">
                  <a16:creationId xmlns:a16="http://schemas.microsoft.com/office/drawing/2014/main" id="{93EB2D6B-BE04-AF67-E633-9D379B63D50A}"/>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50" name="楕円 49">
              <a:extLst>
                <a:ext uri="{FF2B5EF4-FFF2-40B4-BE49-F238E27FC236}">
                  <a16:creationId xmlns:a16="http://schemas.microsoft.com/office/drawing/2014/main" id="{D7D0C995-20F3-1320-D477-03258A42D0C2}"/>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Z</a:t>
              </a:r>
              <a:endParaRPr kumimoji="1" lang="ja-JP" altLang="en-US" sz="1200" b="1" dirty="0">
                <a:latin typeface="Meiryo UI" panose="020B0604030504040204" pitchFamily="50" charset="-128"/>
                <a:ea typeface="Meiryo UI" panose="020B0604030504040204" pitchFamily="50" charset="-128"/>
              </a:endParaRPr>
            </a:p>
          </p:txBody>
        </p:sp>
      </p:grpSp>
      <p:sp>
        <p:nvSpPr>
          <p:cNvPr id="55" name="スクロール: 横 54">
            <a:extLst>
              <a:ext uri="{FF2B5EF4-FFF2-40B4-BE49-F238E27FC236}">
                <a16:creationId xmlns:a16="http://schemas.microsoft.com/office/drawing/2014/main" id="{2C707BB3-4362-3122-5427-1201BCD10095}"/>
              </a:ext>
            </a:extLst>
          </p:cNvPr>
          <p:cNvSpPr/>
          <p:nvPr/>
        </p:nvSpPr>
        <p:spPr>
          <a:xfrm>
            <a:off x="9801899" y="2801964"/>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=9Iux+*sT3&amp;sc</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62" name="矢印: 右 61">
            <a:extLst>
              <a:ext uri="{FF2B5EF4-FFF2-40B4-BE49-F238E27FC236}">
                <a16:creationId xmlns:a16="http://schemas.microsoft.com/office/drawing/2014/main" id="{6E4AAB1C-5071-D2FB-D164-923D546F3663}"/>
              </a:ext>
            </a:extLst>
          </p:cNvPr>
          <p:cNvSpPr/>
          <p:nvPr/>
        </p:nvSpPr>
        <p:spPr>
          <a:xfrm>
            <a:off x="8446732" y="283197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 name="矢印: 右 64">
            <a:extLst>
              <a:ext uri="{FF2B5EF4-FFF2-40B4-BE49-F238E27FC236}">
                <a16:creationId xmlns:a16="http://schemas.microsoft.com/office/drawing/2014/main" id="{E235ABBD-69B4-6CB1-4BAF-4E04023E58EA}"/>
              </a:ext>
            </a:extLst>
          </p:cNvPr>
          <p:cNvSpPr/>
          <p:nvPr/>
        </p:nvSpPr>
        <p:spPr>
          <a:xfrm>
            <a:off x="9447063" y="283197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スクロール: 横 12">
            <a:extLst>
              <a:ext uri="{FF2B5EF4-FFF2-40B4-BE49-F238E27FC236}">
                <a16:creationId xmlns:a16="http://schemas.microsoft.com/office/drawing/2014/main" id="{8E9CB721-1D03-40B3-724E-55FBBFC57BCF}"/>
              </a:ext>
            </a:extLst>
          </p:cNvPr>
          <p:cNvSpPr/>
          <p:nvPr/>
        </p:nvSpPr>
        <p:spPr>
          <a:xfrm>
            <a:off x="6262135" y="2801964"/>
            <a:ext cx="2205050"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ことしはマラソンするぞ</a:t>
            </a:r>
          </a:p>
        </p:txBody>
      </p:sp>
      <p:sp>
        <p:nvSpPr>
          <p:cNvPr id="14" name="スクロール: 横 13">
            <a:extLst>
              <a:ext uri="{FF2B5EF4-FFF2-40B4-BE49-F238E27FC236}">
                <a16:creationId xmlns:a16="http://schemas.microsoft.com/office/drawing/2014/main" id="{7351389E-7B7C-7F1B-019E-492133B40B81}"/>
              </a:ext>
            </a:extLst>
          </p:cNvPr>
          <p:cNvSpPr/>
          <p:nvPr/>
        </p:nvSpPr>
        <p:spPr>
          <a:xfrm>
            <a:off x="2195995" y="3345725"/>
            <a:ext cx="2676730"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ことしはマラソンするぞ</a:t>
            </a:r>
          </a:p>
        </p:txBody>
      </p:sp>
      <p:sp>
        <p:nvSpPr>
          <p:cNvPr id="15" name="スクロール: 横 14">
            <a:extLst>
              <a:ext uri="{FF2B5EF4-FFF2-40B4-BE49-F238E27FC236}">
                <a16:creationId xmlns:a16="http://schemas.microsoft.com/office/drawing/2014/main" id="{02C3C7F7-B35A-5970-1247-B09FD5F1E9E1}"/>
              </a:ext>
            </a:extLst>
          </p:cNvPr>
          <p:cNvSpPr/>
          <p:nvPr/>
        </p:nvSpPr>
        <p:spPr>
          <a:xfrm>
            <a:off x="2913234" y="3869239"/>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=9Iux+*sT3&amp;sc</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990F3A2-4A82-7A77-7077-0A841150EB7F}"/>
              </a:ext>
            </a:extLst>
          </p:cNvPr>
          <p:cNvSpPr txBox="1"/>
          <p:nvPr/>
        </p:nvSpPr>
        <p:spPr>
          <a:xfrm>
            <a:off x="2195995" y="3814592"/>
            <a:ext cx="805313" cy="600164"/>
          </a:xfrm>
          <a:prstGeom prst="rect">
            <a:avLst/>
          </a:prstGeom>
          <a:noFill/>
        </p:spPr>
        <p:txBody>
          <a:bodyPr wrap="square">
            <a:spAutoFit/>
          </a:bodyPr>
          <a:lstStyle/>
          <a:p>
            <a:r>
              <a:rPr lang="ja-JP" altLang="en-US" sz="1100" b="1" dirty="0">
                <a:latin typeface="Meiryo UI" panose="020B0604030504040204" pitchFamily="50" charset="-128"/>
                <a:ea typeface="Meiryo UI" panose="020B0604030504040204" pitchFamily="50" charset="-128"/>
              </a:rPr>
              <a:t>秘密鍵で</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暗号化</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すると</a:t>
            </a:r>
            <a:endParaRPr lang="ja-JP" altLang="en-US" sz="1100" b="1" dirty="0"/>
          </a:p>
        </p:txBody>
      </p:sp>
      <p:cxnSp>
        <p:nvCxnSpPr>
          <p:cNvPr id="21" name="コネクタ: 曲線 20">
            <a:extLst>
              <a:ext uri="{FF2B5EF4-FFF2-40B4-BE49-F238E27FC236}">
                <a16:creationId xmlns:a16="http://schemas.microsoft.com/office/drawing/2014/main" id="{631C2A56-2D37-EC49-43A5-FB14556F731B}"/>
              </a:ext>
            </a:extLst>
          </p:cNvPr>
          <p:cNvCxnSpPr>
            <a:cxnSpLocks/>
            <a:stCxn id="13" idx="1"/>
            <a:endCxn id="14" idx="3"/>
          </p:cNvCxnSpPr>
          <p:nvPr/>
        </p:nvCxnSpPr>
        <p:spPr>
          <a:xfrm rot="10800000" flipV="1">
            <a:off x="4872725" y="3047398"/>
            <a:ext cx="1389410" cy="543761"/>
          </a:xfrm>
          <a:prstGeom prst="curvedConnector3">
            <a:avLst>
              <a:gd name="adj1" fmla="val 50000"/>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cxnSp>
        <p:nvCxnSpPr>
          <p:cNvPr id="71" name="コネクタ: 曲線 70">
            <a:extLst>
              <a:ext uri="{FF2B5EF4-FFF2-40B4-BE49-F238E27FC236}">
                <a16:creationId xmlns:a16="http://schemas.microsoft.com/office/drawing/2014/main" id="{0B778DDA-3D88-9982-E74A-E32DC866813C}"/>
              </a:ext>
            </a:extLst>
          </p:cNvPr>
          <p:cNvCxnSpPr>
            <a:cxnSpLocks/>
            <a:stCxn id="55" idx="3"/>
            <a:endCxn id="15" idx="3"/>
          </p:cNvCxnSpPr>
          <p:nvPr/>
        </p:nvCxnSpPr>
        <p:spPr>
          <a:xfrm flipH="1">
            <a:off x="4872725" y="3047399"/>
            <a:ext cx="6888665" cy="1067275"/>
          </a:xfrm>
          <a:prstGeom prst="curvedConnector3">
            <a:avLst>
              <a:gd name="adj1" fmla="val -3318"/>
            </a:avLst>
          </a:prstGeom>
          <a:ln w="63500">
            <a:solidFill>
              <a:schemeClr val="bg2">
                <a:lumMod val="50000"/>
              </a:schemeClr>
            </a:solidFill>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84" name="テキスト ボックス 83">
            <a:extLst>
              <a:ext uri="{FF2B5EF4-FFF2-40B4-BE49-F238E27FC236}">
                <a16:creationId xmlns:a16="http://schemas.microsoft.com/office/drawing/2014/main" id="{148C1450-18C3-0CBA-3452-D7576E394CAA}"/>
              </a:ext>
            </a:extLst>
          </p:cNvPr>
          <p:cNvSpPr txBox="1"/>
          <p:nvPr/>
        </p:nvSpPr>
        <p:spPr>
          <a:xfrm>
            <a:off x="382179" y="5291801"/>
            <a:ext cx="975020" cy="338554"/>
          </a:xfrm>
          <a:prstGeom prst="rect">
            <a:avLst/>
          </a:prstGeom>
          <a:noFill/>
        </p:spPr>
        <p:txBody>
          <a:bodyPr wrap="square">
            <a:spAutoFit/>
          </a:bodyPr>
          <a:lstStyle/>
          <a:p>
            <a:r>
              <a:rPr kumimoji="1" lang="ja-JP" altLang="en-US" sz="1600" b="1" dirty="0">
                <a:solidFill>
                  <a:schemeClr val="tx1"/>
                </a:solidFill>
                <a:latin typeface="Meiryo UI" panose="020B0604030504040204" pitchFamily="50" charset="-128"/>
                <a:ea typeface="Meiryo UI" panose="020B0604030504040204" pitchFamily="50" charset="-128"/>
              </a:rPr>
              <a:t>へ～～</a:t>
            </a:r>
            <a:endParaRPr lang="ja-JP" altLang="en-US" sz="1600" b="1" dirty="0"/>
          </a:p>
        </p:txBody>
      </p:sp>
      <p:sp>
        <p:nvSpPr>
          <p:cNvPr id="86" name="スクロール: 横 85">
            <a:extLst>
              <a:ext uri="{FF2B5EF4-FFF2-40B4-BE49-F238E27FC236}">
                <a16:creationId xmlns:a16="http://schemas.microsoft.com/office/drawing/2014/main" id="{FFEBA8C6-4BB3-31BC-CD07-9751A99AAE10}"/>
              </a:ext>
            </a:extLst>
          </p:cNvPr>
          <p:cNvSpPr/>
          <p:nvPr/>
        </p:nvSpPr>
        <p:spPr>
          <a:xfrm>
            <a:off x="900421" y="5642621"/>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=9Iux+*sT3&amp;sc</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88" name="スクロール: 横 87">
            <a:extLst>
              <a:ext uri="{FF2B5EF4-FFF2-40B4-BE49-F238E27FC236}">
                <a16:creationId xmlns:a16="http://schemas.microsoft.com/office/drawing/2014/main" id="{337B9919-75B7-2A62-3B12-E73D0EC6B0D0}"/>
              </a:ext>
            </a:extLst>
          </p:cNvPr>
          <p:cNvSpPr/>
          <p:nvPr/>
        </p:nvSpPr>
        <p:spPr>
          <a:xfrm>
            <a:off x="3993873" y="5630355"/>
            <a:ext cx="2676730"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ことしはマラソンするぞ</a:t>
            </a:r>
          </a:p>
        </p:txBody>
      </p:sp>
      <p:sp>
        <p:nvSpPr>
          <p:cNvPr id="90" name="テキスト ボックス 89">
            <a:extLst>
              <a:ext uri="{FF2B5EF4-FFF2-40B4-BE49-F238E27FC236}">
                <a16:creationId xmlns:a16="http://schemas.microsoft.com/office/drawing/2014/main" id="{60D47D80-812D-E392-F876-1DB084365343}"/>
              </a:ext>
            </a:extLst>
          </p:cNvPr>
          <p:cNvSpPr txBox="1"/>
          <p:nvPr/>
        </p:nvSpPr>
        <p:spPr>
          <a:xfrm>
            <a:off x="838200" y="6166893"/>
            <a:ext cx="9070137" cy="338554"/>
          </a:xfrm>
          <a:prstGeom prst="rect">
            <a:avLst/>
          </a:prstGeom>
          <a:noFill/>
        </p:spPr>
        <p:txBody>
          <a:bodyPr wrap="square">
            <a:spAutoFit/>
          </a:bodyPr>
          <a:lstStyle/>
          <a:p>
            <a:r>
              <a:rPr kumimoji="1" lang="ja-JP" altLang="en-US" sz="1600" b="1" dirty="0">
                <a:solidFill>
                  <a:schemeClr val="tx1"/>
                </a:solidFill>
                <a:latin typeface="Meiryo UI" panose="020B0604030504040204" pitchFamily="50" charset="-128"/>
                <a:ea typeface="Meiryo UI" panose="020B0604030504040204" pitchFamily="50" charset="-128"/>
              </a:rPr>
              <a:t>公開鍵にかけたら元の文書になるから、これ書いた人は</a:t>
            </a:r>
            <a:r>
              <a:rPr kumimoji="1" lang="en-US" altLang="ja-JP" sz="1600" b="1" dirty="0">
                <a:solidFill>
                  <a:schemeClr val="tx1"/>
                </a:solidFill>
                <a:latin typeface="Meiryo UI" panose="020B0604030504040204" pitchFamily="50" charset="-128"/>
                <a:ea typeface="Meiryo UI" panose="020B0604030504040204" pitchFamily="50" charset="-128"/>
              </a:rPr>
              <a:t>A</a:t>
            </a:r>
            <a:r>
              <a:rPr kumimoji="1" lang="ja-JP" altLang="en-US" sz="1600" b="1" dirty="0">
                <a:solidFill>
                  <a:schemeClr val="tx1"/>
                </a:solidFill>
                <a:latin typeface="Meiryo UI" panose="020B0604030504040204" pitchFamily="50" charset="-128"/>
                <a:ea typeface="Meiryo UI" panose="020B0604030504040204" pitchFamily="50" charset="-128"/>
              </a:rPr>
              <a:t>さんの秘密鍵持ってるねー、つまり</a:t>
            </a:r>
            <a:r>
              <a:rPr kumimoji="1" lang="en-US" altLang="ja-JP" sz="1600" b="1" dirty="0">
                <a:solidFill>
                  <a:schemeClr val="tx1"/>
                </a:solidFill>
                <a:latin typeface="Meiryo UI" panose="020B0604030504040204" pitchFamily="50" charset="-128"/>
                <a:ea typeface="Meiryo UI" panose="020B0604030504040204" pitchFamily="50" charset="-128"/>
              </a:rPr>
              <a:t>A</a:t>
            </a:r>
            <a:r>
              <a:rPr kumimoji="1" lang="ja-JP" altLang="en-US" sz="1600" b="1" dirty="0">
                <a:solidFill>
                  <a:schemeClr val="tx1"/>
                </a:solidFill>
                <a:latin typeface="Meiryo UI" panose="020B0604030504040204" pitchFamily="50" charset="-128"/>
                <a:ea typeface="Meiryo UI" panose="020B0604030504040204" pitchFamily="50" charset="-128"/>
              </a:rPr>
              <a:t>さんだねー</a:t>
            </a:r>
            <a:endParaRPr lang="ja-JP" altLang="en-US" sz="1600" b="1" dirty="0"/>
          </a:p>
        </p:txBody>
      </p:sp>
      <p:sp>
        <p:nvSpPr>
          <p:cNvPr id="91" name="テキスト ボックス 90">
            <a:extLst>
              <a:ext uri="{FF2B5EF4-FFF2-40B4-BE49-F238E27FC236}">
                <a16:creationId xmlns:a16="http://schemas.microsoft.com/office/drawing/2014/main" id="{2E89D1F4-8B83-4445-716E-604A6B0E5AA9}"/>
              </a:ext>
            </a:extLst>
          </p:cNvPr>
          <p:cNvSpPr txBox="1"/>
          <p:nvPr/>
        </p:nvSpPr>
        <p:spPr>
          <a:xfrm>
            <a:off x="7364660" y="4706380"/>
            <a:ext cx="4770091" cy="830997"/>
          </a:xfrm>
          <a:prstGeom prst="rect">
            <a:avLst/>
          </a:prstGeom>
          <a:noFill/>
        </p:spPr>
        <p:txBody>
          <a:bodyPr wrap="square">
            <a:spAutoFit/>
          </a:bodyPr>
          <a:lstStyle/>
          <a:p>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実際の電子署名は、計算量の問題で</a:t>
            </a:r>
            <a:br>
              <a:rPr kumimoji="1" lang="en-US" altLang="ja-JP" sz="1600" b="1" dirty="0">
                <a:solidFill>
                  <a:schemeClr val="tx1"/>
                </a:solidFill>
                <a:latin typeface="Meiryo UI" panose="020B0604030504040204" pitchFamily="50" charset="-128"/>
                <a:ea typeface="Meiryo UI" panose="020B0604030504040204" pitchFamily="50" charset="-128"/>
              </a:rPr>
            </a:br>
            <a:r>
              <a:rPr kumimoji="1" lang="ja-JP" altLang="en-US" sz="1600" b="1" dirty="0">
                <a:solidFill>
                  <a:schemeClr val="tx1"/>
                </a:solidFill>
                <a:latin typeface="Meiryo UI" panose="020B0604030504040204" pitchFamily="50" charset="-128"/>
                <a:ea typeface="Meiryo UI" panose="020B0604030504040204" pitchFamily="50" charset="-128"/>
              </a:rPr>
              <a:t>　データそのものを秘密鍵で暗号化するのではなく、</a:t>
            </a:r>
            <a:br>
              <a:rPr kumimoji="1" lang="en-US" altLang="ja-JP" sz="1600" b="1" dirty="0">
                <a:solidFill>
                  <a:schemeClr val="tx1"/>
                </a:solidFill>
                <a:latin typeface="Meiryo UI" panose="020B0604030504040204" pitchFamily="50" charset="-128"/>
                <a:ea typeface="Meiryo UI" panose="020B0604030504040204" pitchFamily="50" charset="-128"/>
              </a:rPr>
            </a:br>
            <a:r>
              <a:rPr kumimoji="1" lang="ja-JP" altLang="en-US" sz="1600" b="1" dirty="0">
                <a:solidFill>
                  <a:schemeClr val="tx1"/>
                </a:solidFill>
                <a:latin typeface="Meiryo UI" panose="020B0604030504040204" pitchFamily="50" charset="-128"/>
                <a:ea typeface="Meiryo UI" panose="020B0604030504040204" pitchFamily="50" charset="-128"/>
              </a:rPr>
              <a:t>　データのハッシュ値を暗号化します。</a:t>
            </a:r>
            <a:endParaRPr lang="ja-JP" altLang="en-US" sz="1600" b="1" dirty="0"/>
          </a:p>
        </p:txBody>
      </p:sp>
      <p:sp>
        <p:nvSpPr>
          <p:cNvPr id="10" name="テキスト ボックス 9">
            <a:extLst>
              <a:ext uri="{FF2B5EF4-FFF2-40B4-BE49-F238E27FC236}">
                <a16:creationId xmlns:a16="http://schemas.microsoft.com/office/drawing/2014/main" id="{4E75597E-7DBA-E639-6AB2-E2115114157C}"/>
              </a:ext>
            </a:extLst>
          </p:cNvPr>
          <p:cNvSpPr txBox="1"/>
          <p:nvPr/>
        </p:nvSpPr>
        <p:spPr>
          <a:xfrm rot="20998549">
            <a:off x="6730501" y="4238011"/>
            <a:ext cx="2390443" cy="338554"/>
          </a:xfrm>
          <a:prstGeom prst="rect">
            <a:avLst/>
          </a:prstGeom>
          <a:noFill/>
        </p:spPr>
        <p:txBody>
          <a:bodyPr wrap="square">
            <a:spAutoFit/>
          </a:bodyPr>
          <a:lstStyle/>
          <a:p>
            <a:r>
              <a:rPr kumimoji="1" lang="ja-JP" altLang="en-US" sz="1600" b="1" dirty="0">
                <a:solidFill>
                  <a:srgbClr val="FF0000"/>
                </a:solidFill>
                <a:latin typeface="Meiryo UI" panose="020B0604030504040204" pitchFamily="50" charset="-128"/>
                <a:ea typeface="Meiryo UI" panose="020B0604030504040204" pitchFamily="50" charset="-128"/>
              </a:rPr>
              <a:t>ここを詳しく説明します！</a:t>
            </a:r>
            <a:endParaRPr lang="ja-JP" altLang="en-US" sz="1600" b="1" dirty="0">
              <a:solidFill>
                <a:srgbClr val="FF0000"/>
              </a:solidFill>
            </a:endParaRPr>
          </a:p>
        </p:txBody>
      </p:sp>
      <p:sp>
        <p:nvSpPr>
          <p:cNvPr id="11" name="楕円 10">
            <a:extLst>
              <a:ext uri="{FF2B5EF4-FFF2-40B4-BE49-F238E27FC236}">
                <a16:creationId xmlns:a16="http://schemas.microsoft.com/office/drawing/2014/main" id="{31930086-7714-7D10-704C-E9A90B071940}"/>
              </a:ext>
            </a:extLst>
          </p:cNvPr>
          <p:cNvSpPr/>
          <p:nvPr/>
        </p:nvSpPr>
        <p:spPr>
          <a:xfrm>
            <a:off x="7039730" y="4481944"/>
            <a:ext cx="4770091" cy="1243899"/>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16433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1A3DBE-27B7-3E8A-45D9-1D08DCB038A9}"/>
              </a:ext>
            </a:extLst>
          </p:cNvPr>
          <p:cNvSpPr>
            <a:spLocks noGrp="1"/>
          </p:cNvSpPr>
          <p:nvPr>
            <p:ph type="title"/>
          </p:nvPr>
        </p:nvSpPr>
        <p:spPr/>
        <p:txBody>
          <a:bodyPr/>
          <a:lstStyle/>
          <a:p>
            <a:r>
              <a:rPr kumimoji="1" lang="ja-JP" altLang="en-US" dirty="0"/>
              <a:t>ハッシュ関数</a:t>
            </a:r>
          </a:p>
        </p:txBody>
      </p:sp>
      <p:sp>
        <p:nvSpPr>
          <p:cNvPr id="3" name="コンテンツ プレースホルダー 2">
            <a:extLst>
              <a:ext uri="{FF2B5EF4-FFF2-40B4-BE49-F238E27FC236}">
                <a16:creationId xmlns:a16="http://schemas.microsoft.com/office/drawing/2014/main" id="{63542606-4738-13E1-11FC-4BE4691E28D2}"/>
              </a:ext>
            </a:extLst>
          </p:cNvPr>
          <p:cNvSpPr>
            <a:spLocks noGrp="1"/>
          </p:cNvSpPr>
          <p:nvPr>
            <p:ph idx="1"/>
          </p:nvPr>
        </p:nvSpPr>
        <p:spPr/>
        <p:txBody>
          <a:bodyPr/>
          <a:lstStyle/>
          <a:p>
            <a:r>
              <a:rPr kumimoji="1" lang="ja-JP" altLang="en-US" dirty="0"/>
              <a:t>次の性質のある関数です。</a:t>
            </a:r>
            <a:endParaRPr kumimoji="1" lang="en-US" altLang="ja-JP" dirty="0"/>
          </a:p>
          <a:p>
            <a:pPr lvl="1"/>
            <a:r>
              <a:rPr lang="ja-JP" altLang="en-US" dirty="0"/>
              <a:t>何かを入力すると、「ハッシュ値」と呼ばれる値が出てくる。</a:t>
            </a:r>
          </a:p>
          <a:p>
            <a:pPr lvl="1"/>
            <a:r>
              <a:rPr lang="ja-JP" altLang="en-US" dirty="0"/>
              <a:t>同じものを入力すれば、必ず同じハッシュ値が出てくる。</a:t>
            </a:r>
          </a:p>
          <a:p>
            <a:pPr lvl="1"/>
            <a:r>
              <a:rPr lang="ja-JP" altLang="en-US" dirty="0"/>
              <a:t>入力が少しでも違えば、全く違うハッシュ値が出力される。</a:t>
            </a:r>
          </a:p>
          <a:p>
            <a:pPr lvl="1"/>
            <a:r>
              <a:rPr lang="ja-JP" altLang="en-US" dirty="0"/>
              <a:t>どんな入力でも、出力されるハッシュ値の長さは一定。</a:t>
            </a:r>
          </a:p>
          <a:p>
            <a:pPr lvl="1"/>
            <a:r>
              <a:rPr lang="ja-JP" altLang="en-US" dirty="0"/>
              <a:t>ハッシュ値から元の入力を推測することは困難。</a:t>
            </a:r>
          </a:p>
          <a:p>
            <a:pPr lvl="1"/>
            <a:r>
              <a:rPr lang="ja-JP" altLang="en-US" dirty="0"/>
              <a:t>同じハッシュ値になる、異なる</a:t>
            </a:r>
            <a:r>
              <a:rPr lang="en-US" altLang="ja-JP" dirty="0"/>
              <a:t>2</a:t>
            </a:r>
            <a:r>
              <a:rPr lang="ja-JP" altLang="en-US" dirty="0"/>
              <a:t>つの入力を見つけることも困難。</a:t>
            </a:r>
            <a:endParaRPr lang="en-US" altLang="ja-JP" dirty="0"/>
          </a:p>
          <a:p>
            <a:endParaRPr kumimoji="1" lang="en-US" altLang="ja-JP" dirty="0"/>
          </a:p>
          <a:p>
            <a:r>
              <a:rPr kumimoji="1" lang="ja-JP" altLang="en-US" dirty="0"/>
              <a:t>実用上は、「同じもの以外からは同じものが出てこない」と思っておけば良いです。</a:t>
            </a:r>
          </a:p>
        </p:txBody>
      </p:sp>
    </p:spTree>
    <p:extLst>
      <p:ext uri="{BB962C8B-B14F-4D97-AF65-F5344CB8AC3E}">
        <p14:creationId xmlns:p14="http://schemas.microsoft.com/office/powerpoint/2010/main" val="2909418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矢印: 右 18">
            <a:extLst>
              <a:ext uri="{FF2B5EF4-FFF2-40B4-BE49-F238E27FC236}">
                <a16:creationId xmlns:a16="http://schemas.microsoft.com/office/drawing/2014/main" id="{3DC72947-A3A4-9F37-D9BA-BF38483A4A85}"/>
              </a:ext>
            </a:extLst>
          </p:cNvPr>
          <p:cNvSpPr/>
          <p:nvPr/>
        </p:nvSpPr>
        <p:spPr>
          <a:xfrm>
            <a:off x="5279536" y="30217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BDC7AE98-82D9-647B-6AD2-BC2994464E72}"/>
              </a:ext>
            </a:extLst>
          </p:cNvPr>
          <p:cNvSpPr>
            <a:spLocks noGrp="1"/>
          </p:cNvSpPr>
          <p:nvPr>
            <p:ph type="title"/>
          </p:nvPr>
        </p:nvSpPr>
        <p:spPr/>
        <p:txBody>
          <a:bodyPr/>
          <a:lstStyle/>
          <a:p>
            <a:r>
              <a:rPr lang="ja-JP" altLang="en-US" dirty="0"/>
              <a:t>電子署名とは</a:t>
            </a:r>
          </a:p>
        </p:txBody>
      </p:sp>
      <p:sp>
        <p:nvSpPr>
          <p:cNvPr id="5" name="コンテンツ プレースホルダー 4">
            <a:extLst>
              <a:ext uri="{FF2B5EF4-FFF2-40B4-BE49-F238E27FC236}">
                <a16:creationId xmlns:a16="http://schemas.microsoft.com/office/drawing/2014/main" id="{61B4F1CD-6637-E36B-FE99-100B145CA0AC}"/>
              </a:ext>
            </a:extLst>
          </p:cNvPr>
          <p:cNvSpPr>
            <a:spLocks noGrp="1"/>
          </p:cNvSpPr>
          <p:nvPr>
            <p:ph idx="1"/>
          </p:nvPr>
        </p:nvSpPr>
        <p:spPr>
          <a:xfrm>
            <a:off x="838200" y="1093694"/>
            <a:ext cx="10515600" cy="1064715"/>
          </a:xfrm>
        </p:spPr>
        <p:txBody>
          <a:bodyPr/>
          <a:lstStyle/>
          <a:p>
            <a:r>
              <a:rPr lang="ja-JP" altLang="en-US" dirty="0"/>
              <a:t>あるデータに対して、</a:t>
            </a:r>
            <a:br>
              <a:rPr lang="en-US" altLang="ja-JP" dirty="0"/>
            </a:br>
            <a:r>
              <a:rPr lang="ja-JP" altLang="en-US" dirty="0"/>
              <a:t>そのハッシュ値を秘密鍵で暗号化したものを付与したもの。</a:t>
            </a:r>
          </a:p>
        </p:txBody>
      </p:sp>
      <p:grpSp>
        <p:nvGrpSpPr>
          <p:cNvPr id="6" name="グループ化 5">
            <a:extLst>
              <a:ext uri="{FF2B5EF4-FFF2-40B4-BE49-F238E27FC236}">
                <a16:creationId xmlns:a16="http://schemas.microsoft.com/office/drawing/2014/main" id="{567C1645-CD9F-264D-63C4-E869462C0802}"/>
              </a:ext>
            </a:extLst>
          </p:cNvPr>
          <p:cNvGrpSpPr/>
          <p:nvPr/>
        </p:nvGrpSpPr>
        <p:grpSpPr>
          <a:xfrm>
            <a:off x="7522356" y="2961340"/>
            <a:ext cx="672327" cy="603399"/>
            <a:chOff x="3987208" y="2700670"/>
            <a:chExt cx="2108791" cy="1892596"/>
          </a:xfrm>
        </p:grpSpPr>
        <p:sp>
          <p:nvSpPr>
            <p:cNvPr id="7" name="直方体 6">
              <a:extLst>
                <a:ext uri="{FF2B5EF4-FFF2-40B4-BE49-F238E27FC236}">
                  <a16:creationId xmlns:a16="http://schemas.microsoft.com/office/drawing/2014/main" id="{1D7723D5-1B0F-9132-0E3A-AC815B76D64A}"/>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秘密鍵</a:t>
              </a:r>
              <a:endParaRPr lang="en-US" altLang="ja-JP" sz="1100" b="1" dirty="0">
                <a:latin typeface="Meiryo UI" panose="020B0604030504040204" pitchFamily="50" charset="-128"/>
                <a:ea typeface="Meiryo UI" panose="020B0604030504040204" pitchFamily="50" charset="-128"/>
              </a:endParaRPr>
            </a:p>
          </p:txBody>
        </p:sp>
        <p:sp>
          <p:nvSpPr>
            <p:cNvPr id="8" name="平行四辺形 7">
              <a:extLst>
                <a:ext uri="{FF2B5EF4-FFF2-40B4-BE49-F238E27FC236}">
                  <a16:creationId xmlns:a16="http://schemas.microsoft.com/office/drawing/2014/main" id="{0CC111F4-9DD4-EA65-1860-4A83BE2A3BDE}"/>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9" name="スクロール: 横 8">
            <a:extLst>
              <a:ext uri="{FF2B5EF4-FFF2-40B4-BE49-F238E27FC236}">
                <a16:creationId xmlns:a16="http://schemas.microsoft.com/office/drawing/2014/main" id="{647BE10F-0A00-3AC6-FB1D-9ECF5EA95710}"/>
              </a:ext>
            </a:extLst>
          </p:cNvPr>
          <p:cNvSpPr/>
          <p:nvPr/>
        </p:nvSpPr>
        <p:spPr>
          <a:xfrm>
            <a:off x="8593036" y="2991739"/>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6s=pi(5S&gt;j7a2</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10" name="矢印: 右 9">
            <a:extLst>
              <a:ext uri="{FF2B5EF4-FFF2-40B4-BE49-F238E27FC236}">
                <a16:creationId xmlns:a16="http://schemas.microsoft.com/office/drawing/2014/main" id="{A7DF1C36-3B02-0337-5F22-CC1CC24A48B0}"/>
              </a:ext>
            </a:extLst>
          </p:cNvPr>
          <p:cNvSpPr/>
          <p:nvPr/>
        </p:nvSpPr>
        <p:spPr>
          <a:xfrm>
            <a:off x="7237869" y="30217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矢印: 右 10">
            <a:extLst>
              <a:ext uri="{FF2B5EF4-FFF2-40B4-BE49-F238E27FC236}">
                <a16:creationId xmlns:a16="http://schemas.microsoft.com/office/drawing/2014/main" id="{BAAD4136-C21C-08A0-D4AE-2C7B6DE7B8BF}"/>
              </a:ext>
            </a:extLst>
          </p:cNvPr>
          <p:cNvSpPr/>
          <p:nvPr/>
        </p:nvSpPr>
        <p:spPr>
          <a:xfrm>
            <a:off x="8238200" y="30217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2" name="スクロール: 横 11">
            <a:extLst>
              <a:ext uri="{FF2B5EF4-FFF2-40B4-BE49-F238E27FC236}">
                <a16:creationId xmlns:a16="http://schemas.microsoft.com/office/drawing/2014/main" id="{AC5F1CC5-C1CF-5991-ECC6-A89A9BC09A9F}"/>
              </a:ext>
            </a:extLst>
          </p:cNvPr>
          <p:cNvSpPr/>
          <p:nvPr/>
        </p:nvSpPr>
        <p:spPr>
          <a:xfrm>
            <a:off x="1713212" y="2538383"/>
            <a:ext cx="2639924" cy="15999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ことしはマラソンとあれと</a:t>
            </a:r>
            <a:br>
              <a:rPr kumimoji="1" lang="en-US" altLang="ja-JP" dirty="0">
                <a:solidFill>
                  <a:schemeClr val="tx1"/>
                </a:solidFill>
                <a:latin typeface="Meiryo UI" panose="020B0604030504040204" pitchFamily="50" charset="-128"/>
                <a:ea typeface="Meiryo UI" panose="020B0604030504040204" pitchFamily="50" charset="-128"/>
              </a:rPr>
            </a:br>
            <a:r>
              <a:rPr kumimoji="1" lang="ja-JP" altLang="en-US" dirty="0">
                <a:solidFill>
                  <a:schemeClr val="tx1"/>
                </a:solidFill>
                <a:latin typeface="Meiryo UI" panose="020B0604030504040204" pitchFamily="50" charset="-128"/>
                <a:ea typeface="Meiryo UI" panose="020B0604030504040204" pitchFamily="50" charset="-128"/>
              </a:rPr>
              <a:t>これと</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（中略）</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を</a:t>
            </a:r>
            <a:r>
              <a:rPr kumimoji="1" lang="ja-JP" altLang="en-US" dirty="0">
                <a:solidFill>
                  <a:schemeClr val="tx1"/>
                </a:solidFill>
                <a:latin typeface="Meiryo UI" panose="020B0604030504040204" pitchFamily="50" charset="-128"/>
                <a:ea typeface="Meiryo UI" panose="020B0604030504040204" pitchFamily="50" charset="-128"/>
              </a:rPr>
              <a:t>するぞ</a:t>
            </a:r>
          </a:p>
        </p:txBody>
      </p:sp>
      <p:grpSp>
        <p:nvGrpSpPr>
          <p:cNvPr id="15" name="グループ化 14">
            <a:extLst>
              <a:ext uri="{FF2B5EF4-FFF2-40B4-BE49-F238E27FC236}">
                <a16:creationId xmlns:a16="http://schemas.microsoft.com/office/drawing/2014/main" id="{3675D735-3FE6-4260-1524-EF0EBDEF92F0}"/>
              </a:ext>
            </a:extLst>
          </p:cNvPr>
          <p:cNvGrpSpPr/>
          <p:nvPr/>
        </p:nvGrpSpPr>
        <p:grpSpPr>
          <a:xfrm>
            <a:off x="4668547" y="2961340"/>
            <a:ext cx="672327" cy="603399"/>
            <a:chOff x="3987208" y="2700670"/>
            <a:chExt cx="2108791" cy="1892596"/>
          </a:xfrm>
        </p:grpSpPr>
        <p:sp>
          <p:nvSpPr>
            <p:cNvPr id="16" name="直方体 15">
              <a:extLst>
                <a:ext uri="{FF2B5EF4-FFF2-40B4-BE49-F238E27FC236}">
                  <a16:creationId xmlns:a16="http://schemas.microsoft.com/office/drawing/2014/main" id="{913A5424-B707-E048-265E-A60DE5F6A82A}"/>
                </a:ext>
              </a:extLst>
            </p:cNvPr>
            <p:cNvSpPr/>
            <p:nvPr/>
          </p:nvSpPr>
          <p:spPr>
            <a:xfrm flipH="1">
              <a:off x="3987208" y="2700670"/>
              <a:ext cx="2108791" cy="1892596"/>
            </a:xfrm>
            <a:prstGeom prst="cub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100" b="1" dirty="0">
                  <a:latin typeface="Meiryo UI" panose="020B0604030504040204" pitchFamily="50" charset="-128"/>
                  <a:ea typeface="Meiryo UI" panose="020B0604030504040204" pitchFamily="50" charset="-128"/>
                </a:rPr>
                <a:t>ハッシュ</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関数</a:t>
              </a:r>
              <a:endParaRPr lang="en-US" altLang="ja-JP" sz="1100" b="1" dirty="0">
                <a:latin typeface="Meiryo UI" panose="020B0604030504040204" pitchFamily="50" charset="-128"/>
                <a:ea typeface="Meiryo UI" panose="020B0604030504040204" pitchFamily="50" charset="-128"/>
              </a:endParaRPr>
            </a:p>
          </p:txBody>
        </p:sp>
        <p:sp>
          <p:nvSpPr>
            <p:cNvPr id="17" name="平行四辺形 16">
              <a:extLst>
                <a:ext uri="{FF2B5EF4-FFF2-40B4-BE49-F238E27FC236}">
                  <a16:creationId xmlns:a16="http://schemas.microsoft.com/office/drawing/2014/main" id="{1C01AFD9-A805-6C9D-1A1F-88270838A71F}"/>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18" name="矢印: 右 17">
            <a:extLst>
              <a:ext uri="{FF2B5EF4-FFF2-40B4-BE49-F238E27FC236}">
                <a16:creationId xmlns:a16="http://schemas.microsoft.com/office/drawing/2014/main" id="{36D73DD9-ACEE-FD26-B8CA-7FA32DF6B0EC}"/>
              </a:ext>
            </a:extLst>
          </p:cNvPr>
          <p:cNvSpPr/>
          <p:nvPr/>
        </p:nvSpPr>
        <p:spPr>
          <a:xfrm>
            <a:off x="4405962" y="302175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0" name="スクロール: 横 19">
            <a:extLst>
              <a:ext uri="{FF2B5EF4-FFF2-40B4-BE49-F238E27FC236}">
                <a16:creationId xmlns:a16="http://schemas.microsoft.com/office/drawing/2014/main" id="{B70BFFFC-FD78-8455-BE96-48A15125AED8}"/>
              </a:ext>
            </a:extLst>
          </p:cNvPr>
          <p:cNvSpPr/>
          <p:nvPr/>
        </p:nvSpPr>
        <p:spPr>
          <a:xfrm>
            <a:off x="5639366" y="2704816"/>
            <a:ext cx="1584498" cy="10647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200" b="1" dirty="0">
                <a:solidFill>
                  <a:schemeClr val="tx1"/>
                </a:solidFill>
                <a:latin typeface="Consolas" panose="020B0609020204030204" pitchFamily="49" charset="0"/>
              </a:rPr>
              <a:t>7245040749CD558C</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0DE34778238FB10F</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751BE0AFDC4D6E21</a:t>
            </a:r>
            <a:br>
              <a:rPr lang="en-US" altLang="ja-JP" sz="1200" b="1" dirty="0">
                <a:solidFill>
                  <a:schemeClr val="tx1"/>
                </a:solidFill>
                <a:latin typeface="Consolas" panose="020B0609020204030204" pitchFamily="49" charset="0"/>
              </a:rPr>
            </a:br>
            <a:r>
              <a:rPr lang="ja-JP" altLang="en-US" sz="1200" b="1" dirty="0">
                <a:solidFill>
                  <a:schemeClr val="tx1"/>
                </a:solidFill>
                <a:latin typeface="Consolas" panose="020B0609020204030204" pitchFamily="49" charset="0"/>
              </a:rPr>
              <a:t>6A8440F0C8D7F590</a:t>
            </a:r>
          </a:p>
        </p:txBody>
      </p:sp>
      <p:sp>
        <p:nvSpPr>
          <p:cNvPr id="21" name="スクロール: 横 20">
            <a:extLst>
              <a:ext uri="{FF2B5EF4-FFF2-40B4-BE49-F238E27FC236}">
                <a16:creationId xmlns:a16="http://schemas.microsoft.com/office/drawing/2014/main" id="{B582A984-7F66-4B5B-4439-ADE1159661E1}"/>
              </a:ext>
            </a:extLst>
          </p:cNvPr>
          <p:cNvSpPr/>
          <p:nvPr/>
        </p:nvSpPr>
        <p:spPr>
          <a:xfrm>
            <a:off x="4171387" y="4474795"/>
            <a:ext cx="2639924" cy="15999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ことしはマラソンとあれと</a:t>
            </a:r>
            <a:br>
              <a:rPr kumimoji="1" lang="en-US" altLang="ja-JP" dirty="0">
                <a:solidFill>
                  <a:schemeClr val="tx1"/>
                </a:solidFill>
                <a:latin typeface="Meiryo UI" panose="020B0604030504040204" pitchFamily="50" charset="-128"/>
                <a:ea typeface="Meiryo UI" panose="020B0604030504040204" pitchFamily="50" charset="-128"/>
              </a:rPr>
            </a:br>
            <a:r>
              <a:rPr kumimoji="1" lang="ja-JP" altLang="en-US" dirty="0">
                <a:solidFill>
                  <a:schemeClr val="tx1"/>
                </a:solidFill>
                <a:latin typeface="Meiryo UI" panose="020B0604030504040204" pitchFamily="50" charset="-128"/>
                <a:ea typeface="Meiryo UI" panose="020B0604030504040204" pitchFamily="50" charset="-128"/>
              </a:rPr>
              <a:t>これと</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（中略）</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を</a:t>
            </a:r>
            <a:r>
              <a:rPr kumimoji="1" lang="ja-JP" altLang="en-US" dirty="0">
                <a:solidFill>
                  <a:schemeClr val="tx1"/>
                </a:solidFill>
                <a:latin typeface="Meiryo UI" panose="020B0604030504040204" pitchFamily="50" charset="-128"/>
                <a:ea typeface="Meiryo UI" panose="020B0604030504040204" pitchFamily="50" charset="-128"/>
              </a:rPr>
              <a:t>するぞ</a:t>
            </a:r>
          </a:p>
        </p:txBody>
      </p:sp>
      <p:sp>
        <p:nvSpPr>
          <p:cNvPr id="22" name="スクロール: 横 21">
            <a:extLst>
              <a:ext uri="{FF2B5EF4-FFF2-40B4-BE49-F238E27FC236}">
                <a16:creationId xmlns:a16="http://schemas.microsoft.com/office/drawing/2014/main" id="{66DD6C70-DC09-1C19-3DDD-CB82A37C3521}"/>
              </a:ext>
            </a:extLst>
          </p:cNvPr>
          <p:cNvSpPr/>
          <p:nvPr/>
        </p:nvSpPr>
        <p:spPr>
          <a:xfrm>
            <a:off x="6662647" y="5505234"/>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6s=pi(5S&gt;j7a2</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94295CDA-F5D4-DFB4-D0F7-99F633D50DAF}"/>
              </a:ext>
            </a:extLst>
          </p:cNvPr>
          <p:cNvSpPr txBox="1"/>
          <p:nvPr/>
        </p:nvSpPr>
        <p:spPr>
          <a:xfrm>
            <a:off x="2293645" y="2193576"/>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元のデータ</a:t>
            </a:r>
            <a:endParaRPr lang="ja-JP" altLang="en-US" sz="2400" b="1" dirty="0"/>
          </a:p>
        </p:txBody>
      </p:sp>
      <p:sp>
        <p:nvSpPr>
          <p:cNvPr id="26" name="テキスト ボックス 25">
            <a:extLst>
              <a:ext uri="{FF2B5EF4-FFF2-40B4-BE49-F238E27FC236}">
                <a16:creationId xmlns:a16="http://schemas.microsoft.com/office/drawing/2014/main" id="{D673F8A1-E75A-DBDB-B166-E80ECAA69AED}"/>
              </a:ext>
            </a:extLst>
          </p:cNvPr>
          <p:cNvSpPr txBox="1"/>
          <p:nvPr/>
        </p:nvSpPr>
        <p:spPr>
          <a:xfrm>
            <a:off x="5619108" y="2193576"/>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ハッシュ値</a:t>
            </a:r>
            <a:endParaRPr lang="ja-JP" altLang="en-US" sz="2400" b="1" dirty="0"/>
          </a:p>
        </p:txBody>
      </p:sp>
      <p:sp>
        <p:nvSpPr>
          <p:cNvPr id="27" name="テキスト ボックス 26">
            <a:extLst>
              <a:ext uri="{FF2B5EF4-FFF2-40B4-BE49-F238E27FC236}">
                <a16:creationId xmlns:a16="http://schemas.microsoft.com/office/drawing/2014/main" id="{EA7459B8-254E-A1A9-EC05-2CFD6DE29237}"/>
              </a:ext>
            </a:extLst>
          </p:cNvPr>
          <p:cNvSpPr txBox="1"/>
          <p:nvPr/>
        </p:nvSpPr>
        <p:spPr>
          <a:xfrm>
            <a:off x="8827065" y="2560086"/>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電子署名</a:t>
            </a:r>
            <a:endParaRPr lang="ja-JP" altLang="en-US" sz="2400" b="1" dirty="0"/>
          </a:p>
        </p:txBody>
      </p:sp>
      <p:sp>
        <p:nvSpPr>
          <p:cNvPr id="28" name="テキスト ボックス 27">
            <a:extLst>
              <a:ext uri="{FF2B5EF4-FFF2-40B4-BE49-F238E27FC236}">
                <a16:creationId xmlns:a16="http://schemas.microsoft.com/office/drawing/2014/main" id="{EEA5F99C-8132-9215-DF80-F3129B7CF887}"/>
              </a:ext>
            </a:extLst>
          </p:cNvPr>
          <p:cNvSpPr txBox="1"/>
          <p:nvPr/>
        </p:nvSpPr>
        <p:spPr>
          <a:xfrm>
            <a:off x="4627537" y="6014820"/>
            <a:ext cx="4070219" cy="461665"/>
          </a:xfrm>
          <a:prstGeom prst="rect">
            <a:avLst/>
          </a:prstGeom>
          <a:noFill/>
        </p:spPr>
        <p:txBody>
          <a:bodyPr wrap="square">
            <a:spAutoFit/>
          </a:bodyPr>
          <a:lstStyle/>
          <a:p>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さんの電子署名つきデータ</a:t>
            </a:r>
            <a:endParaRPr lang="ja-JP" altLang="en-US" sz="2400" b="1" dirty="0"/>
          </a:p>
        </p:txBody>
      </p:sp>
      <p:sp>
        <p:nvSpPr>
          <p:cNvPr id="29" name="テキスト ボックス 28">
            <a:extLst>
              <a:ext uri="{FF2B5EF4-FFF2-40B4-BE49-F238E27FC236}">
                <a16:creationId xmlns:a16="http://schemas.microsoft.com/office/drawing/2014/main" id="{181420EA-DB09-0D1E-A0AC-2F53D134674F}"/>
              </a:ext>
            </a:extLst>
          </p:cNvPr>
          <p:cNvSpPr txBox="1"/>
          <p:nvPr/>
        </p:nvSpPr>
        <p:spPr>
          <a:xfrm>
            <a:off x="7163101" y="5154719"/>
            <a:ext cx="1725462" cy="36933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電子署名</a:t>
            </a:r>
            <a:endParaRPr lang="ja-JP" altLang="en-US" b="1" dirty="0"/>
          </a:p>
        </p:txBody>
      </p:sp>
      <p:sp>
        <p:nvSpPr>
          <p:cNvPr id="30" name="テキスト ボックス 29">
            <a:extLst>
              <a:ext uri="{FF2B5EF4-FFF2-40B4-BE49-F238E27FC236}">
                <a16:creationId xmlns:a16="http://schemas.microsoft.com/office/drawing/2014/main" id="{34D0977D-8BD1-2937-0F22-6C251AC85F5E}"/>
              </a:ext>
            </a:extLst>
          </p:cNvPr>
          <p:cNvSpPr txBox="1"/>
          <p:nvPr/>
        </p:nvSpPr>
        <p:spPr>
          <a:xfrm>
            <a:off x="4819425" y="4187873"/>
            <a:ext cx="1725462" cy="36933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元のデータ</a:t>
            </a:r>
            <a:endParaRPr lang="ja-JP" altLang="en-US" b="1" dirty="0"/>
          </a:p>
        </p:txBody>
      </p:sp>
    </p:spTree>
    <p:extLst>
      <p:ext uri="{BB962C8B-B14F-4D97-AF65-F5344CB8AC3E}">
        <p14:creationId xmlns:p14="http://schemas.microsoft.com/office/powerpoint/2010/main" val="2157393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43B48-B153-517F-8AFB-C7B2AB317ED9}"/>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D6B665FD-155C-407E-743E-DFC718BE89E3}"/>
              </a:ext>
            </a:extLst>
          </p:cNvPr>
          <p:cNvSpPr>
            <a:spLocks noGrp="1"/>
          </p:cNvSpPr>
          <p:nvPr>
            <p:ph type="title"/>
          </p:nvPr>
        </p:nvSpPr>
        <p:spPr/>
        <p:txBody>
          <a:bodyPr/>
          <a:lstStyle/>
          <a:p>
            <a:r>
              <a:rPr lang="ja-JP" altLang="en-US" dirty="0"/>
              <a:t>電子署名とは</a:t>
            </a:r>
          </a:p>
        </p:txBody>
      </p:sp>
      <p:sp>
        <p:nvSpPr>
          <p:cNvPr id="5" name="コンテンツ プレースホルダー 4">
            <a:extLst>
              <a:ext uri="{FF2B5EF4-FFF2-40B4-BE49-F238E27FC236}">
                <a16:creationId xmlns:a16="http://schemas.microsoft.com/office/drawing/2014/main" id="{4E87254E-F563-8DA5-90A9-2B89051E7EE8}"/>
              </a:ext>
            </a:extLst>
          </p:cNvPr>
          <p:cNvSpPr>
            <a:spLocks noGrp="1"/>
          </p:cNvSpPr>
          <p:nvPr>
            <p:ph idx="1"/>
          </p:nvPr>
        </p:nvSpPr>
        <p:spPr>
          <a:xfrm>
            <a:off x="838200" y="1093694"/>
            <a:ext cx="10515600" cy="1064715"/>
          </a:xfrm>
        </p:spPr>
        <p:txBody>
          <a:bodyPr/>
          <a:lstStyle/>
          <a:p>
            <a:r>
              <a:rPr lang="ja-JP" altLang="en-US" dirty="0"/>
              <a:t>電子署名を検証するには、元データのハッシュ値と、</a:t>
            </a:r>
            <a:br>
              <a:rPr lang="en-US" altLang="ja-JP" dirty="0"/>
            </a:br>
            <a:r>
              <a:rPr lang="ja-JP" altLang="en-US" dirty="0"/>
              <a:t>電子署名を</a:t>
            </a:r>
            <a:r>
              <a:rPr lang="en-US" altLang="ja-JP" dirty="0"/>
              <a:t>A</a:t>
            </a:r>
            <a:r>
              <a:rPr lang="ja-JP" altLang="en-US" dirty="0"/>
              <a:t>さんの公開鍵で復号したものを比べればいい。</a:t>
            </a:r>
          </a:p>
        </p:txBody>
      </p:sp>
      <p:sp>
        <p:nvSpPr>
          <p:cNvPr id="21" name="スクロール: 横 20">
            <a:extLst>
              <a:ext uri="{FF2B5EF4-FFF2-40B4-BE49-F238E27FC236}">
                <a16:creationId xmlns:a16="http://schemas.microsoft.com/office/drawing/2014/main" id="{39EEBD56-401C-FB2B-F192-257798AD1708}"/>
              </a:ext>
            </a:extLst>
          </p:cNvPr>
          <p:cNvSpPr/>
          <p:nvPr/>
        </p:nvSpPr>
        <p:spPr>
          <a:xfrm>
            <a:off x="2028623" y="2629042"/>
            <a:ext cx="2639924" cy="15999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ことしはマラソンとあれと</a:t>
            </a:r>
            <a:br>
              <a:rPr kumimoji="1" lang="en-US" altLang="ja-JP" dirty="0">
                <a:solidFill>
                  <a:schemeClr val="tx1"/>
                </a:solidFill>
                <a:latin typeface="Meiryo UI" panose="020B0604030504040204" pitchFamily="50" charset="-128"/>
                <a:ea typeface="Meiryo UI" panose="020B0604030504040204" pitchFamily="50" charset="-128"/>
              </a:rPr>
            </a:br>
            <a:r>
              <a:rPr kumimoji="1" lang="ja-JP" altLang="en-US" dirty="0">
                <a:solidFill>
                  <a:schemeClr val="tx1"/>
                </a:solidFill>
                <a:latin typeface="Meiryo UI" panose="020B0604030504040204" pitchFamily="50" charset="-128"/>
                <a:ea typeface="Meiryo UI" panose="020B0604030504040204" pitchFamily="50" charset="-128"/>
              </a:rPr>
              <a:t>これと</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（中略）</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を</a:t>
            </a:r>
            <a:r>
              <a:rPr kumimoji="1" lang="ja-JP" altLang="en-US" dirty="0">
                <a:solidFill>
                  <a:schemeClr val="tx1"/>
                </a:solidFill>
                <a:latin typeface="Meiryo UI" panose="020B0604030504040204" pitchFamily="50" charset="-128"/>
                <a:ea typeface="Meiryo UI" panose="020B0604030504040204" pitchFamily="50" charset="-128"/>
              </a:rPr>
              <a:t>するぞ</a:t>
            </a:r>
          </a:p>
        </p:txBody>
      </p:sp>
      <p:sp>
        <p:nvSpPr>
          <p:cNvPr id="22" name="スクロール: 横 21">
            <a:extLst>
              <a:ext uri="{FF2B5EF4-FFF2-40B4-BE49-F238E27FC236}">
                <a16:creationId xmlns:a16="http://schemas.microsoft.com/office/drawing/2014/main" id="{E904C27B-353A-453B-E48F-ECD25E7EE077}"/>
              </a:ext>
            </a:extLst>
          </p:cNvPr>
          <p:cNvSpPr/>
          <p:nvPr/>
        </p:nvSpPr>
        <p:spPr>
          <a:xfrm>
            <a:off x="2676661" y="5195702"/>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6s=pi(5S&gt;j7a2</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0BB1C9EB-3171-3EE4-5F1F-98C4AE830934}"/>
              </a:ext>
            </a:extLst>
          </p:cNvPr>
          <p:cNvSpPr txBox="1"/>
          <p:nvPr/>
        </p:nvSpPr>
        <p:spPr>
          <a:xfrm>
            <a:off x="1157403" y="4228957"/>
            <a:ext cx="4070219" cy="461665"/>
          </a:xfrm>
          <a:prstGeom prst="rect">
            <a:avLst/>
          </a:prstGeom>
          <a:noFill/>
        </p:spPr>
        <p:txBody>
          <a:bodyPr wrap="square">
            <a:spAutoFit/>
          </a:bodyPr>
          <a:lstStyle/>
          <a:p>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さんの電子署名つきデータ</a:t>
            </a:r>
            <a:endParaRPr lang="ja-JP" altLang="en-US" sz="2400" b="1" dirty="0"/>
          </a:p>
        </p:txBody>
      </p:sp>
      <p:sp>
        <p:nvSpPr>
          <p:cNvPr id="29" name="テキスト ボックス 28">
            <a:extLst>
              <a:ext uri="{FF2B5EF4-FFF2-40B4-BE49-F238E27FC236}">
                <a16:creationId xmlns:a16="http://schemas.microsoft.com/office/drawing/2014/main" id="{0563F26A-CA67-1DB2-B795-1DDA1CE0A805}"/>
              </a:ext>
            </a:extLst>
          </p:cNvPr>
          <p:cNvSpPr txBox="1"/>
          <p:nvPr/>
        </p:nvSpPr>
        <p:spPr>
          <a:xfrm>
            <a:off x="3059936" y="4845187"/>
            <a:ext cx="1725462" cy="36933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電子署名</a:t>
            </a:r>
            <a:endParaRPr lang="ja-JP" altLang="en-US" b="1" dirty="0"/>
          </a:p>
        </p:txBody>
      </p:sp>
      <p:sp>
        <p:nvSpPr>
          <p:cNvPr id="30" name="テキスト ボックス 29">
            <a:extLst>
              <a:ext uri="{FF2B5EF4-FFF2-40B4-BE49-F238E27FC236}">
                <a16:creationId xmlns:a16="http://schemas.microsoft.com/office/drawing/2014/main" id="{55C29E46-40A3-C98A-6178-CC5AE89CC300}"/>
              </a:ext>
            </a:extLst>
          </p:cNvPr>
          <p:cNvSpPr txBox="1"/>
          <p:nvPr/>
        </p:nvSpPr>
        <p:spPr>
          <a:xfrm>
            <a:off x="2676661" y="2342120"/>
            <a:ext cx="1725462" cy="36933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元のデータ</a:t>
            </a:r>
            <a:endParaRPr lang="ja-JP" altLang="en-US" b="1" dirty="0"/>
          </a:p>
        </p:txBody>
      </p:sp>
      <p:sp>
        <p:nvSpPr>
          <p:cNvPr id="2" name="矢印: 右 1">
            <a:extLst>
              <a:ext uri="{FF2B5EF4-FFF2-40B4-BE49-F238E27FC236}">
                <a16:creationId xmlns:a16="http://schemas.microsoft.com/office/drawing/2014/main" id="{794F5775-CA29-B861-73DA-27CA56FEE6F3}"/>
              </a:ext>
            </a:extLst>
          </p:cNvPr>
          <p:cNvSpPr/>
          <p:nvPr/>
        </p:nvSpPr>
        <p:spPr>
          <a:xfrm>
            <a:off x="5653371" y="325404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6C19D53B-5546-3B90-3E7E-910D651B52CF}"/>
              </a:ext>
            </a:extLst>
          </p:cNvPr>
          <p:cNvGrpSpPr/>
          <p:nvPr/>
        </p:nvGrpSpPr>
        <p:grpSpPr>
          <a:xfrm>
            <a:off x="5042382" y="3193630"/>
            <a:ext cx="672327" cy="603399"/>
            <a:chOff x="3987208" y="2700670"/>
            <a:chExt cx="2108791" cy="1892596"/>
          </a:xfrm>
        </p:grpSpPr>
        <p:sp>
          <p:nvSpPr>
            <p:cNvPr id="13" name="直方体 12">
              <a:extLst>
                <a:ext uri="{FF2B5EF4-FFF2-40B4-BE49-F238E27FC236}">
                  <a16:creationId xmlns:a16="http://schemas.microsoft.com/office/drawing/2014/main" id="{6A8BA464-EEBF-1116-E844-CA296749A5A2}"/>
                </a:ext>
              </a:extLst>
            </p:cNvPr>
            <p:cNvSpPr/>
            <p:nvPr/>
          </p:nvSpPr>
          <p:spPr>
            <a:xfrm flipH="1">
              <a:off x="3987208" y="2700670"/>
              <a:ext cx="2108791" cy="1892596"/>
            </a:xfrm>
            <a:prstGeom prst="cub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100" b="1" dirty="0">
                  <a:latin typeface="Meiryo UI" panose="020B0604030504040204" pitchFamily="50" charset="-128"/>
                  <a:ea typeface="Meiryo UI" panose="020B0604030504040204" pitchFamily="50" charset="-128"/>
                </a:rPr>
                <a:t>ハッシュ</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関数</a:t>
              </a:r>
              <a:endParaRPr lang="en-US" altLang="ja-JP" sz="1100" b="1" dirty="0">
                <a:latin typeface="Meiryo UI" panose="020B0604030504040204" pitchFamily="50" charset="-128"/>
                <a:ea typeface="Meiryo UI" panose="020B0604030504040204" pitchFamily="50" charset="-128"/>
              </a:endParaRPr>
            </a:p>
          </p:txBody>
        </p:sp>
        <p:sp>
          <p:nvSpPr>
            <p:cNvPr id="14" name="平行四辺形 13">
              <a:extLst>
                <a:ext uri="{FF2B5EF4-FFF2-40B4-BE49-F238E27FC236}">
                  <a16:creationId xmlns:a16="http://schemas.microsoft.com/office/drawing/2014/main" id="{BAAC2F59-131E-71DF-9B33-35CF24207216}"/>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24" name="矢印: 右 23">
            <a:extLst>
              <a:ext uri="{FF2B5EF4-FFF2-40B4-BE49-F238E27FC236}">
                <a16:creationId xmlns:a16="http://schemas.microsoft.com/office/drawing/2014/main" id="{3E962661-3167-1A22-671C-6F94B86ACFA9}"/>
              </a:ext>
            </a:extLst>
          </p:cNvPr>
          <p:cNvSpPr/>
          <p:nvPr/>
        </p:nvSpPr>
        <p:spPr>
          <a:xfrm>
            <a:off x="4779797" y="325404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スクロール: 横 24">
            <a:extLst>
              <a:ext uri="{FF2B5EF4-FFF2-40B4-BE49-F238E27FC236}">
                <a16:creationId xmlns:a16="http://schemas.microsoft.com/office/drawing/2014/main" id="{DA8C3220-B580-0726-D350-32B9A11EBB98}"/>
              </a:ext>
            </a:extLst>
          </p:cNvPr>
          <p:cNvSpPr/>
          <p:nvPr/>
        </p:nvSpPr>
        <p:spPr>
          <a:xfrm>
            <a:off x="6013201" y="2937106"/>
            <a:ext cx="1584498" cy="10647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200" b="1" dirty="0">
                <a:solidFill>
                  <a:schemeClr val="tx1"/>
                </a:solidFill>
                <a:latin typeface="Consolas" panose="020B0609020204030204" pitchFamily="49" charset="0"/>
              </a:rPr>
              <a:t>7245040749CD558C</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0DE34778238FB10F</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751BE0AFDC4D6E21</a:t>
            </a:r>
            <a:br>
              <a:rPr lang="en-US" altLang="ja-JP" sz="1200" b="1" dirty="0">
                <a:solidFill>
                  <a:schemeClr val="tx1"/>
                </a:solidFill>
                <a:latin typeface="Consolas" panose="020B0609020204030204" pitchFamily="49" charset="0"/>
              </a:rPr>
            </a:br>
            <a:r>
              <a:rPr lang="ja-JP" altLang="en-US" sz="1200" b="1" dirty="0">
                <a:solidFill>
                  <a:schemeClr val="tx1"/>
                </a:solidFill>
                <a:latin typeface="Consolas" panose="020B0609020204030204" pitchFamily="49" charset="0"/>
              </a:rPr>
              <a:t>6A8440F0C8D7F590</a:t>
            </a:r>
          </a:p>
        </p:txBody>
      </p:sp>
      <p:sp>
        <p:nvSpPr>
          <p:cNvPr id="31" name="テキスト ボックス 30">
            <a:extLst>
              <a:ext uri="{FF2B5EF4-FFF2-40B4-BE49-F238E27FC236}">
                <a16:creationId xmlns:a16="http://schemas.microsoft.com/office/drawing/2014/main" id="{D2C0C37F-741B-73DE-CBF3-EE76E2C9E9B3}"/>
              </a:ext>
            </a:extLst>
          </p:cNvPr>
          <p:cNvSpPr txBox="1"/>
          <p:nvPr/>
        </p:nvSpPr>
        <p:spPr>
          <a:xfrm>
            <a:off x="5992943" y="2425866"/>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ハッシュ値</a:t>
            </a:r>
            <a:endParaRPr lang="ja-JP" altLang="en-US" sz="2400" b="1" dirty="0"/>
          </a:p>
        </p:txBody>
      </p:sp>
      <p:sp>
        <p:nvSpPr>
          <p:cNvPr id="35" name="矢印: 右 34">
            <a:extLst>
              <a:ext uri="{FF2B5EF4-FFF2-40B4-BE49-F238E27FC236}">
                <a16:creationId xmlns:a16="http://schemas.microsoft.com/office/drawing/2014/main" id="{59FAC1A2-5370-D026-4A72-DAED33A6F387}"/>
              </a:ext>
            </a:extLst>
          </p:cNvPr>
          <p:cNvSpPr/>
          <p:nvPr/>
        </p:nvSpPr>
        <p:spPr>
          <a:xfrm>
            <a:off x="5653371" y="523495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36883F71-430D-333A-DCC2-A0AFA25E55B9}"/>
              </a:ext>
            </a:extLst>
          </p:cNvPr>
          <p:cNvGrpSpPr/>
          <p:nvPr/>
        </p:nvGrpSpPr>
        <p:grpSpPr>
          <a:xfrm>
            <a:off x="5042382" y="5174545"/>
            <a:ext cx="672327" cy="603399"/>
            <a:chOff x="3987208" y="2700670"/>
            <a:chExt cx="2108791" cy="1892596"/>
          </a:xfrm>
        </p:grpSpPr>
        <p:sp>
          <p:nvSpPr>
            <p:cNvPr id="37" name="直方体 36">
              <a:extLst>
                <a:ext uri="{FF2B5EF4-FFF2-40B4-BE49-F238E27FC236}">
                  <a16:creationId xmlns:a16="http://schemas.microsoft.com/office/drawing/2014/main" id="{3E21B6E5-2603-6196-386D-631E6BA19BBB}"/>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公開鍵</a:t>
              </a:r>
              <a:endParaRPr lang="en-US" altLang="ja-JP" sz="1100" b="1" dirty="0">
                <a:latin typeface="Meiryo UI" panose="020B0604030504040204" pitchFamily="50" charset="-128"/>
                <a:ea typeface="Meiryo UI" panose="020B0604030504040204" pitchFamily="50" charset="-128"/>
              </a:endParaRPr>
            </a:p>
          </p:txBody>
        </p:sp>
        <p:sp>
          <p:nvSpPr>
            <p:cNvPr id="38" name="平行四辺形 37">
              <a:extLst>
                <a:ext uri="{FF2B5EF4-FFF2-40B4-BE49-F238E27FC236}">
                  <a16:creationId xmlns:a16="http://schemas.microsoft.com/office/drawing/2014/main" id="{E16D89A9-5122-A40C-94FC-400169C3350A}"/>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39" name="矢印: 右 38">
            <a:extLst>
              <a:ext uri="{FF2B5EF4-FFF2-40B4-BE49-F238E27FC236}">
                <a16:creationId xmlns:a16="http://schemas.microsoft.com/office/drawing/2014/main" id="{8FBA0B43-9DCC-66A2-9D5D-B721DD3A765F}"/>
              </a:ext>
            </a:extLst>
          </p:cNvPr>
          <p:cNvSpPr/>
          <p:nvPr/>
        </p:nvSpPr>
        <p:spPr>
          <a:xfrm>
            <a:off x="4779797" y="523495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 name="スクロール: 横 39">
            <a:extLst>
              <a:ext uri="{FF2B5EF4-FFF2-40B4-BE49-F238E27FC236}">
                <a16:creationId xmlns:a16="http://schemas.microsoft.com/office/drawing/2014/main" id="{B3521EEC-7797-4891-0A6C-4BF53EA2DA6C}"/>
              </a:ext>
            </a:extLst>
          </p:cNvPr>
          <p:cNvSpPr/>
          <p:nvPr/>
        </p:nvSpPr>
        <p:spPr>
          <a:xfrm>
            <a:off x="6013201" y="4879571"/>
            <a:ext cx="1584498" cy="10647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200" b="1" dirty="0">
                <a:solidFill>
                  <a:schemeClr val="tx1"/>
                </a:solidFill>
                <a:latin typeface="Consolas" panose="020B0609020204030204" pitchFamily="49" charset="0"/>
              </a:rPr>
              <a:t>7245040749CD558C</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0DE34778238FB10F</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751BE0AFDC4D6E21</a:t>
            </a:r>
            <a:br>
              <a:rPr lang="en-US" altLang="ja-JP" sz="1200" b="1" dirty="0">
                <a:solidFill>
                  <a:schemeClr val="tx1"/>
                </a:solidFill>
                <a:latin typeface="Consolas" panose="020B0609020204030204" pitchFamily="49" charset="0"/>
              </a:rPr>
            </a:br>
            <a:r>
              <a:rPr lang="ja-JP" altLang="en-US" sz="1200" b="1" dirty="0">
                <a:solidFill>
                  <a:schemeClr val="tx1"/>
                </a:solidFill>
                <a:latin typeface="Consolas" panose="020B0609020204030204" pitchFamily="49" charset="0"/>
              </a:rPr>
              <a:t>6A8440F0C8D7F590</a:t>
            </a:r>
          </a:p>
        </p:txBody>
      </p:sp>
      <p:sp>
        <p:nvSpPr>
          <p:cNvPr id="41" name="テキスト ボックス 40">
            <a:extLst>
              <a:ext uri="{FF2B5EF4-FFF2-40B4-BE49-F238E27FC236}">
                <a16:creationId xmlns:a16="http://schemas.microsoft.com/office/drawing/2014/main" id="{4B32A58C-D5E1-2D86-DF61-099F2D1B4309}"/>
              </a:ext>
            </a:extLst>
          </p:cNvPr>
          <p:cNvSpPr txBox="1"/>
          <p:nvPr/>
        </p:nvSpPr>
        <p:spPr>
          <a:xfrm>
            <a:off x="5992943" y="4368331"/>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ハッシュ値</a:t>
            </a:r>
            <a:endParaRPr lang="ja-JP" altLang="en-US" sz="2400" b="1" dirty="0"/>
          </a:p>
        </p:txBody>
      </p:sp>
      <p:sp>
        <p:nvSpPr>
          <p:cNvPr id="46" name="右大かっこ 45">
            <a:extLst>
              <a:ext uri="{FF2B5EF4-FFF2-40B4-BE49-F238E27FC236}">
                <a16:creationId xmlns:a16="http://schemas.microsoft.com/office/drawing/2014/main" id="{63C9C5F5-B50B-E645-5EA1-AB44959BB8CA}"/>
              </a:ext>
            </a:extLst>
          </p:cNvPr>
          <p:cNvSpPr/>
          <p:nvPr/>
        </p:nvSpPr>
        <p:spPr>
          <a:xfrm>
            <a:off x="7896191" y="3429000"/>
            <a:ext cx="722029" cy="1953970"/>
          </a:xfrm>
          <a:prstGeom prst="rightBracket">
            <a:avLst>
              <a:gd name="adj" fmla="val 37988"/>
            </a:avLst>
          </a:prstGeom>
          <a:ln w="69850">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0ABF69EE-DA39-F4D4-9C58-C7E9CDCA0338}"/>
              </a:ext>
            </a:extLst>
          </p:cNvPr>
          <p:cNvSpPr txBox="1"/>
          <p:nvPr/>
        </p:nvSpPr>
        <p:spPr>
          <a:xfrm>
            <a:off x="8796006" y="3443978"/>
            <a:ext cx="3049858" cy="1938992"/>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一致するということは、</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この電子署名を作った</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人は</a:t>
            </a:r>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さんの秘密鍵を</a:t>
            </a:r>
            <a:br>
              <a:rPr lang="en-US" altLang="ja-JP" sz="2400" b="1" dirty="0">
                <a:latin typeface="Meiryo UI" panose="020B0604030504040204" pitchFamily="50" charset="-128"/>
                <a:ea typeface="Meiryo UI" panose="020B0604030504040204" pitchFamily="50" charset="-128"/>
              </a:rPr>
            </a:br>
            <a:r>
              <a:rPr lang="ja-JP" altLang="en-US" sz="2400" b="1" dirty="0">
                <a:latin typeface="Meiryo UI" panose="020B0604030504040204" pitchFamily="50" charset="-128"/>
                <a:ea typeface="Meiryo UI" panose="020B0604030504040204" pitchFamily="50" charset="-128"/>
              </a:rPr>
              <a:t>持っている。</a:t>
            </a:r>
            <a:br>
              <a:rPr lang="en-US" altLang="ja-JP" sz="2400" b="1" dirty="0">
                <a:latin typeface="Meiryo UI" panose="020B0604030504040204" pitchFamily="50" charset="-128"/>
                <a:ea typeface="Meiryo UI" panose="020B0604030504040204" pitchFamily="50" charset="-128"/>
              </a:rPr>
            </a:br>
            <a:r>
              <a:rPr lang="ja-JP" altLang="en-US" sz="2400" b="1" dirty="0">
                <a:latin typeface="Meiryo UI" panose="020B0604030504040204" pitchFamily="50" charset="-128"/>
                <a:ea typeface="Meiryo UI" panose="020B0604030504040204" pitchFamily="50" charset="-128"/>
              </a:rPr>
              <a:t>つまり、</a:t>
            </a:r>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さんである。</a:t>
            </a:r>
            <a:endParaRPr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7483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3AA2A1-60AB-98C5-6782-03EA924B6812}"/>
              </a:ext>
            </a:extLst>
          </p:cNvPr>
          <p:cNvSpPr>
            <a:spLocks noGrp="1"/>
          </p:cNvSpPr>
          <p:nvPr>
            <p:ph type="title"/>
          </p:nvPr>
        </p:nvSpPr>
        <p:spPr/>
        <p:txBody>
          <a:bodyPr/>
          <a:lstStyle/>
          <a:p>
            <a:r>
              <a:rPr kumimoji="1" lang="ja-JP" altLang="en-US" dirty="0"/>
              <a:t>もくじ</a:t>
            </a:r>
          </a:p>
        </p:txBody>
      </p:sp>
      <p:sp>
        <p:nvSpPr>
          <p:cNvPr id="3" name="コンテンツ プレースホルダー 2">
            <a:extLst>
              <a:ext uri="{FF2B5EF4-FFF2-40B4-BE49-F238E27FC236}">
                <a16:creationId xmlns:a16="http://schemas.microsoft.com/office/drawing/2014/main" id="{BCB26082-120D-0B22-2305-97F901C46F2F}"/>
              </a:ext>
            </a:extLst>
          </p:cNvPr>
          <p:cNvSpPr>
            <a:spLocks noGrp="1"/>
          </p:cNvSpPr>
          <p:nvPr>
            <p:ph idx="1"/>
          </p:nvPr>
        </p:nvSpPr>
        <p:spPr/>
        <p:txBody>
          <a:bodyPr/>
          <a:lstStyle/>
          <a:p>
            <a:r>
              <a:rPr kumimoji="1" lang="ja-JP" altLang="en-US" dirty="0"/>
              <a:t>暗号とは何か</a:t>
            </a:r>
            <a:endParaRPr kumimoji="1" lang="en-US" altLang="ja-JP" dirty="0"/>
          </a:p>
          <a:p>
            <a:r>
              <a:rPr lang="ja-JP" altLang="en-US" dirty="0"/>
              <a:t>共通鍵暗号と公開鍵暗号</a:t>
            </a:r>
            <a:endParaRPr lang="en-US" altLang="ja-JP" dirty="0"/>
          </a:p>
          <a:p>
            <a:r>
              <a:rPr lang="ja-JP" altLang="en-US" dirty="0"/>
              <a:t>電子署名と電子証明書</a:t>
            </a:r>
            <a:endParaRPr lang="en-US" altLang="ja-JP" dirty="0"/>
          </a:p>
          <a:p>
            <a:r>
              <a:rPr kumimoji="1" lang="ja-JP" altLang="en-US" dirty="0"/>
              <a:t>耐量子暗号</a:t>
            </a:r>
          </a:p>
        </p:txBody>
      </p:sp>
    </p:spTree>
    <p:extLst>
      <p:ext uri="{BB962C8B-B14F-4D97-AF65-F5344CB8AC3E}">
        <p14:creationId xmlns:p14="http://schemas.microsoft.com/office/powerpoint/2010/main" val="2443308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5FE68-83C2-2C6B-72F0-4347928AC451}"/>
            </a:ext>
          </a:extLst>
        </p:cNvPr>
        <p:cNvGrpSpPr/>
        <p:nvPr/>
      </p:nvGrpSpPr>
      <p:grpSpPr>
        <a:xfrm>
          <a:off x="0" y="0"/>
          <a:ext cx="0" cy="0"/>
          <a:chOff x="0" y="0"/>
          <a:chExt cx="0" cy="0"/>
        </a:xfrm>
      </p:grpSpPr>
      <p:sp>
        <p:nvSpPr>
          <p:cNvPr id="10" name="矢印: 右 9">
            <a:extLst>
              <a:ext uri="{FF2B5EF4-FFF2-40B4-BE49-F238E27FC236}">
                <a16:creationId xmlns:a16="http://schemas.microsoft.com/office/drawing/2014/main" id="{0E981418-CB39-D335-2FC0-28EC8101347F}"/>
              </a:ext>
            </a:extLst>
          </p:cNvPr>
          <p:cNvSpPr/>
          <p:nvPr/>
        </p:nvSpPr>
        <p:spPr>
          <a:xfrm>
            <a:off x="2313948" y="523495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0BFC2092-B160-48EC-B960-42465FDA6ED3}"/>
              </a:ext>
            </a:extLst>
          </p:cNvPr>
          <p:cNvSpPr>
            <a:spLocks noGrp="1"/>
          </p:cNvSpPr>
          <p:nvPr>
            <p:ph type="title"/>
          </p:nvPr>
        </p:nvSpPr>
        <p:spPr/>
        <p:txBody>
          <a:bodyPr/>
          <a:lstStyle/>
          <a:p>
            <a:r>
              <a:rPr lang="ja-JP" altLang="en-US" dirty="0"/>
              <a:t>電子署名とは</a:t>
            </a:r>
          </a:p>
        </p:txBody>
      </p:sp>
      <p:sp>
        <p:nvSpPr>
          <p:cNvPr id="5" name="コンテンツ プレースホルダー 4">
            <a:extLst>
              <a:ext uri="{FF2B5EF4-FFF2-40B4-BE49-F238E27FC236}">
                <a16:creationId xmlns:a16="http://schemas.microsoft.com/office/drawing/2014/main" id="{08ECB7B2-E7ED-30D3-EC0E-AA1302691F57}"/>
              </a:ext>
            </a:extLst>
          </p:cNvPr>
          <p:cNvSpPr>
            <a:spLocks noGrp="1"/>
          </p:cNvSpPr>
          <p:nvPr>
            <p:ph idx="1"/>
          </p:nvPr>
        </p:nvSpPr>
        <p:spPr>
          <a:xfrm>
            <a:off x="838200" y="1093694"/>
            <a:ext cx="10515600" cy="1064715"/>
          </a:xfrm>
        </p:spPr>
        <p:txBody>
          <a:bodyPr/>
          <a:lstStyle/>
          <a:p>
            <a:r>
              <a:rPr lang="ja-JP" altLang="en-US" dirty="0"/>
              <a:t>電子署名を検証するには、元データのハッシュ値と、</a:t>
            </a:r>
            <a:br>
              <a:rPr lang="en-US" altLang="ja-JP" dirty="0"/>
            </a:br>
            <a:r>
              <a:rPr lang="ja-JP" altLang="en-US" dirty="0"/>
              <a:t>電子署名を</a:t>
            </a:r>
            <a:r>
              <a:rPr lang="en-US" altLang="ja-JP" dirty="0"/>
              <a:t>A</a:t>
            </a:r>
            <a:r>
              <a:rPr lang="ja-JP" altLang="en-US" dirty="0"/>
              <a:t>さんの公開鍵で復号したものを比べればいい。</a:t>
            </a:r>
          </a:p>
        </p:txBody>
      </p:sp>
      <p:sp>
        <p:nvSpPr>
          <p:cNvPr id="21" name="スクロール: 横 20">
            <a:extLst>
              <a:ext uri="{FF2B5EF4-FFF2-40B4-BE49-F238E27FC236}">
                <a16:creationId xmlns:a16="http://schemas.microsoft.com/office/drawing/2014/main" id="{967A200B-280A-8273-B3BA-423D03409D60}"/>
              </a:ext>
            </a:extLst>
          </p:cNvPr>
          <p:cNvSpPr/>
          <p:nvPr/>
        </p:nvSpPr>
        <p:spPr>
          <a:xfrm>
            <a:off x="2028623" y="2629042"/>
            <a:ext cx="2639924" cy="15999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ことしはマラソンとあれと</a:t>
            </a:r>
            <a:br>
              <a:rPr kumimoji="1" lang="en-US" altLang="ja-JP" dirty="0">
                <a:solidFill>
                  <a:schemeClr val="tx1"/>
                </a:solidFill>
                <a:latin typeface="Meiryo UI" panose="020B0604030504040204" pitchFamily="50" charset="-128"/>
                <a:ea typeface="Meiryo UI" panose="020B0604030504040204" pitchFamily="50" charset="-128"/>
              </a:rPr>
            </a:br>
            <a:r>
              <a:rPr kumimoji="1" lang="ja-JP" altLang="en-US" dirty="0">
                <a:solidFill>
                  <a:schemeClr val="tx1"/>
                </a:solidFill>
                <a:latin typeface="Meiryo UI" panose="020B0604030504040204" pitchFamily="50" charset="-128"/>
                <a:ea typeface="Meiryo UI" panose="020B0604030504040204" pitchFamily="50" charset="-128"/>
              </a:rPr>
              <a:t>これと</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（中略）</a:t>
            </a:r>
            <a:r>
              <a:rPr lang="en-US" altLang="ja-JP" dirty="0">
                <a:solidFill>
                  <a:schemeClr val="tx1"/>
                </a:solidFill>
                <a:latin typeface="Meiryo UI" panose="020B0604030504040204" pitchFamily="50" charset="-128"/>
                <a:ea typeface="Meiryo UI" panose="020B0604030504040204" pitchFamily="50" charset="-128"/>
              </a:rPr>
              <a:t>……</a:t>
            </a:r>
          </a:p>
          <a:p>
            <a:pPr algn="ctr"/>
            <a:r>
              <a:rPr lang="en-US" altLang="ja-JP" dirty="0">
                <a:solidFill>
                  <a:schemeClr val="tx1"/>
                </a:solidFill>
                <a:latin typeface="Meiryo UI" panose="020B0604030504040204" pitchFamily="50" charset="-128"/>
                <a:ea typeface="Meiryo UI" panose="020B0604030504040204" pitchFamily="50" charset="-128"/>
              </a:rPr>
              <a:t>………………</a:t>
            </a:r>
            <a:r>
              <a:rPr lang="ja-JP" altLang="en-US" dirty="0">
                <a:solidFill>
                  <a:schemeClr val="tx1"/>
                </a:solidFill>
                <a:latin typeface="Meiryo UI" panose="020B0604030504040204" pitchFamily="50" charset="-128"/>
                <a:ea typeface="Meiryo UI" panose="020B0604030504040204" pitchFamily="50" charset="-128"/>
              </a:rPr>
              <a:t>を</a:t>
            </a:r>
            <a:r>
              <a:rPr kumimoji="1" lang="ja-JP" altLang="en-US" dirty="0">
                <a:solidFill>
                  <a:schemeClr val="tx1"/>
                </a:solidFill>
                <a:latin typeface="Meiryo UI" panose="020B0604030504040204" pitchFamily="50" charset="-128"/>
                <a:ea typeface="Meiryo UI" panose="020B0604030504040204" pitchFamily="50" charset="-128"/>
              </a:rPr>
              <a:t>するぞ</a:t>
            </a:r>
          </a:p>
        </p:txBody>
      </p:sp>
      <p:sp>
        <p:nvSpPr>
          <p:cNvPr id="22" name="スクロール: 横 21">
            <a:extLst>
              <a:ext uri="{FF2B5EF4-FFF2-40B4-BE49-F238E27FC236}">
                <a16:creationId xmlns:a16="http://schemas.microsoft.com/office/drawing/2014/main" id="{B7EA254D-8DDA-0132-BE2E-B0E90DB77975}"/>
              </a:ext>
            </a:extLst>
          </p:cNvPr>
          <p:cNvSpPr/>
          <p:nvPr/>
        </p:nvSpPr>
        <p:spPr>
          <a:xfrm>
            <a:off x="2676661" y="5195702"/>
            <a:ext cx="1959491" cy="490870"/>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6s=pi(5S&gt;j7a2</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423FF9C1-61CE-2CEC-9C16-D835D7A71955}"/>
              </a:ext>
            </a:extLst>
          </p:cNvPr>
          <p:cNvSpPr txBox="1"/>
          <p:nvPr/>
        </p:nvSpPr>
        <p:spPr>
          <a:xfrm>
            <a:off x="1157403" y="4228957"/>
            <a:ext cx="4070219" cy="461665"/>
          </a:xfrm>
          <a:prstGeom prst="rect">
            <a:avLst/>
          </a:prstGeom>
          <a:noFill/>
        </p:spPr>
        <p:txBody>
          <a:bodyPr wrap="square">
            <a:spAutoFit/>
          </a:bodyPr>
          <a:lstStyle/>
          <a:p>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さんの電子署名つきデータ</a:t>
            </a:r>
            <a:endParaRPr lang="ja-JP" altLang="en-US" sz="2400" b="1" dirty="0"/>
          </a:p>
        </p:txBody>
      </p:sp>
      <p:sp>
        <p:nvSpPr>
          <p:cNvPr id="29" name="テキスト ボックス 28">
            <a:extLst>
              <a:ext uri="{FF2B5EF4-FFF2-40B4-BE49-F238E27FC236}">
                <a16:creationId xmlns:a16="http://schemas.microsoft.com/office/drawing/2014/main" id="{ED33C6A8-34CF-4953-2AD5-04A140F11B80}"/>
              </a:ext>
            </a:extLst>
          </p:cNvPr>
          <p:cNvSpPr txBox="1"/>
          <p:nvPr/>
        </p:nvSpPr>
        <p:spPr>
          <a:xfrm>
            <a:off x="3059936" y="4845187"/>
            <a:ext cx="1725462" cy="36933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電子署名</a:t>
            </a:r>
            <a:endParaRPr lang="ja-JP" altLang="en-US" b="1" dirty="0"/>
          </a:p>
        </p:txBody>
      </p:sp>
      <p:sp>
        <p:nvSpPr>
          <p:cNvPr id="30" name="テキスト ボックス 29">
            <a:extLst>
              <a:ext uri="{FF2B5EF4-FFF2-40B4-BE49-F238E27FC236}">
                <a16:creationId xmlns:a16="http://schemas.microsoft.com/office/drawing/2014/main" id="{4DC0673E-3AC7-E82E-AEEE-D3960770700C}"/>
              </a:ext>
            </a:extLst>
          </p:cNvPr>
          <p:cNvSpPr txBox="1"/>
          <p:nvPr/>
        </p:nvSpPr>
        <p:spPr>
          <a:xfrm>
            <a:off x="2676661" y="2342120"/>
            <a:ext cx="1725462" cy="36933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元のデータ</a:t>
            </a:r>
            <a:endParaRPr lang="ja-JP" altLang="en-US" b="1" dirty="0"/>
          </a:p>
        </p:txBody>
      </p:sp>
      <p:sp>
        <p:nvSpPr>
          <p:cNvPr id="2" name="矢印: 右 1">
            <a:extLst>
              <a:ext uri="{FF2B5EF4-FFF2-40B4-BE49-F238E27FC236}">
                <a16:creationId xmlns:a16="http://schemas.microsoft.com/office/drawing/2014/main" id="{3A99E6D1-3CE7-63E2-08FF-68345F6F05F4}"/>
              </a:ext>
            </a:extLst>
          </p:cNvPr>
          <p:cNvSpPr/>
          <p:nvPr/>
        </p:nvSpPr>
        <p:spPr>
          <a:xfrm>
            <a:off x="5653371" y="325404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931E0379-5202-0928-FA61-72BFE3119B7B}"/>
              </a:ext>
            </a:extLst>
          </p:cNvPr>
          <p:cNvGrpSpPr/>
          <p:nvPr/>
        </p:nvGrpSpPr>
        <p:grpSpPr>
          <a:xfrm>
            <a:off x="5042382" y="3193630"/>
            <a:ext cx="672327" cy="603399"/>
            <a:chOff x="3987208" y="2700670"/>
            <a:chExt cx="2108791" cy="1892596"/>
          </a:xfrm>
        </p:grpSpPr>
        <p:sp>
          <p:nvSpPr>
            <p:cNvPr id="13" name="直方体 12">
              <a:extLst>
                <a:ext uri="{FF2B5EF4-FFF2-40B4-BE49-F238E27FC236}">
                  <a16:creationId xmlns:a16="http://schemas.microsoft.com/office/drawing/2014/main" id="{DE7D6D45-EEBC-F539-D35E-9E951BA03205}"/>
                </a:ext>
              </a:extLst>
            </p:cNvPr>
            <p:cNvSpPr/>
            <p:nvPr/>
          </p:nvSpPr>
          <p:spPr>
            <a:xfrm flipH="1">
              <a:off x="3987208" y="2700670"/>
              <a:ext cx="2108791" cy="1892596"/>
            </a:xfrm>
            <a:prstGeom prst="cube">
              <a:avLst/>
            </a:prstGeom>
            <a:solidFill>
              <a:schemeClr val="bg2">
                <a:lumMod val="25000"/>
              </a:schemeClr>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1100" b="1" dirty="0">
                  <a:latin typeface="Meiryo UI" panose="020B0604030504040204" pitchFamily="50" charset="-128"/>
                  <a:ea typeface="Meiryo UI" panose="020B0604030504040204" pitchFamily="50" charset="-128"/>
                </a:rPr>
                <a:t>ハッシュ</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関数</a:t>
              </a:r>
              <a:endParaRPr lang="en-US" altLang="ja-JP" sz="1100" b="1" dirty="0">
                <a:latin typeface="Meiryo UI" panose="020B0604030504040204" pitchFamily="50" charset="-128"/>
                <a:ea typeface="Meiryo UI" panose="020B0604030504040204" pitchFamily="50" charset="-128"/>
              </a:endParaRPr>
            </a:p>
          </p:txBody>
        </p:sp>
        <p:sp>
          <p:nvSpPr>
            <p:cNvPr id="14" name="平行四辺形 13">
              <a:extLst>
                <a:ext uri="{FF2B5EF4-FFF2-40B4-BE49-F238E27FC236}">
                  <a16:creationId xmlns:a16="http://schemas.microsoft.com/office/drawing/2014/main" id="{9856660D-836D-0997-C3F7-4DF37D0E4497}"/>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24" name="矢印: 右 23">
            <a:extLst>
              <a:ext uri="{FF2B5EF4-FFF2-40B4-BE49-F238E27FC236}">
                <a16:creationId xmlns:a16="http://schemas.microsoft.com/office/drawing/2014/main" id="{97729D2A-FF68-7893-A92A-BC5252225C94}"/>
              </a:ext>
            </a:extLst>
          </p:cNvPr>
          <p:cNvSpPr/>
          <p:nvPr/>
        </p:nvSpPr>
        <p:spPr>
          <a:xfrm>
            <a:off x="4779797" y="3254041"/>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スクロール: 横 24">
            <a:extLst>
              <a:ext uri="{FF2B5EF4-FFF2-40B4-BE49-F238E27FC236}">
                <a16:creationId xmlns:a16="http://schemas.microsoft.com/office/drawing/2014/main" id="{7EB5A324-DCE6-86FB-B477-BEACFF43DDBC}"/>
              </a:ext>
            </a:extLst>
          </p:cNvPr>
          <p:cNvSpPr/>
          <p:nvPr/>
        </p:nvSpPr>
        <p:spPr>
          <a:xfrm>
            <a:off x="6013201" y="2937106"/>
            <a:ext cx="1584498" cy="10647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200" b="1" dirty="0">
                <a:solidFill>
                  <a:schemeClr val="tx1"/>
                </a:solidFill>
                <a:latin typeface="Consolas" panose="020B0609020204030204" pitchFamily="49" charset="0"/>
              </a:rPr>
              <a:t>7245040749CD558C</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0DE34778238FB10F</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751BE0AFDC4D6E21</a:t>
            </a:r>
            <a:br>
              <a:rPr lang="en-US" altLang="ja-JP" sz="1200" b="1" dirty="0">
                <a:solidFill>
                  <a:schemeClr val="tx1"/>
                </a:solidFill>
                <a:latin typeface="Consolas" panose="020B0609020204030204" pitchFamily="49" charset="0"/>
              </a:rPr>
            </a:br>
            <a:r>
              <a:rPr lang="ja-JP" altLang="en-US" sz="1200" b="1" dirty="0">
                <a:solidFill>
                  <a:schemeClr val="tx1"/>
                </a:solidFill>
                <a:latin typeface="Consolas" panose="020B0609020204030204" pitchFamily="49" charset="0"/>
              </a:rPr>
              <a:t>6A8440F0C8D7F590</a:t>
            </a:r>
          </a:p>
        </p:txBody>
      </p:sp>
      <p:sp>
        <p:nvSpPr>
          <p:cNvPr id="31" name="テキスト ボックス 30">
            <a:extLst>
              <a:ext uri="{FF2B5EF4-FFF2-40B4-BE49-F238E27FC236}">
                <a16:creationId xmlns:a16="http://schemas.microsoft.com/office/drawing/2014/main" id="{8E622C3C-8A2D-292D-9CEE-4B01BF108B6E}"/>
              </a:ext>
            </a:extLst>
          </p:cNvPr>
          <p:cNvSpPr txBox="1"/>
          <p:nvPr/>
        </p:nvSpPr>
        <p:spPr>
          <a:xfrm>
            <a:off x="5992943" y="2425866"/>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ハッシュ値</a:t>
            </a:r>
            <a:endParaRPr lang="ja-JP" altLang="en-US" sz="2400" b="1" dirty="0"/>
          </a:p>
        </p:txBody>
      </p:sp>
      <p:sp>
        <p:nvSpPr>
          <p:cNvPr id="35" name="矢印: 右 34">
            <a:extLst>
              <a:ext uri="{FF2B5EF4-FFF2-40B4-BE49-F238E27FC236}">
                <a16:creationId xmlns:a16="http://schemas.microsoft.com/office/drawing/2014/main" id="{B7550024-A5E3-3D3B-54B1-055EF7CB82A4}"/>
              </a:ext>
            </a:extLst>
          </p:cNvPr>
          <p:cNvSpPr/>
          <p:nvPr/>
        </p:nvSpPr>
        <p:spPr>
          <a:xfrm>
            <a:off x="5653371" y="523495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8E1723AD-22C0-1D62-B287-3E5F67DAB51A}"/>
              </a:ext>
            </a:extLst>
          </p:cNvPr>
          <p:cNvGrpSpPr/>
          <p:nvPr/>
        </p:nvGrpSpPr>
        <p:grpSpPr>
          <a:xfrm>
            <a:off x="5042382" y="5174545"/>
            <a:ext cx="672327" cy="603399"/>
            <a:chOff x="3987208" y="2700670"/>
            <a:chExt cx="2108791" cy="1892596"/>
          </a:xfrm>
        </p:grpSpPr>
        <p:sp>
          <p:nvSpPr>
            <p:cNvPr id="37" name="直方体 36">
              <a:extLst>
                <a:ext uri="{FF2B5EF4-FFF2-40B4-BE49-F238E27FC236}">
                  <a16:creationId xmlns:a16="http://schemas.microsoft.com/office/drawing/2014/main" id="{1C0DCB8A-B9D5-37CB-CE31-B56213AB08F9}"/>
                </a:ext>
              </a:extLst>
            </p:cNvPr>
            <p:cNvSpPr/>
            <p:nvPr/>
          </p:nvSpPr>
          <p:spPr>
            <a:xfrm flipH="1">
              <a:off x="3987208" y="2700670"/>
              <a:ext cx="2108791"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公開鍵</a:t>
              </a:r>
              <a:endParaRPr lang="en-US" altLang="ja-JP" sz="1100" b="1" dirty="0">
                <a:latin typeface="Meiryo UI" panose="020B0604030504040204" pitchFamily="50" charset="-128"/>
                <a:ea typeface="Meiryo UI" panose="020B0604030504040204" pitchFamily="50" charset="-128"/>
              </a:endParaRPr>
            </a:p>
          </p:txBody>
        </p:sp>
        <p:sp>
          <p:nvSpPr>
            <p:cNvPr id="38" name="平行四辺形 37">
              <a:extLst>
                <a:ext uri="{FF2B5EF4-FFF2-40B4-BE49-F238E27FC236}">
                  <a16:creationId xmlns:a16="http://schemas.microsoft.com/office/drawing/2014/main" id="{D2179BD5-548F-231D-FE3F-0896A0E6DBCC}"/>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39" name="矢印: 右 38">
            <a:extLst>
              <a:ext uri="{FF2B5EF4-FFF2-40B4-BE49-F238E27FC236}">
                <a16:creationId xmlns:a16="http://schemas.microsoft.com/office/drawing/2014/main" id="{DDA65B18-2496-3FAB-144B-56C0D2304B2C}"/>
              </a:ext>
            </a:extLst>
          </p:cNvPr>
          <p:cNvSpPr/>
          <p:nvPr/>
        </p:nvSpPr>
        <p:spPr>
          <a:xfrm>
            <a:off x="4779797" y="523495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40" name="スクロール: 横 39">
            <a:extLst>
              <a:ext uri="{FF2B5EF4-FFF2-40B4-BE49-F238E27FC236}">
                <a16:creationId xmlns:a16="http://schemas.microsoft.com/office/drawing/2014/main" id="{0DBA9E5B-6FC3-1B30-2C69-E406D09008DD}"/>
              </a:ext>
            </a:extLst>
          </p:cNvPr>
          <p:cNvSpPr/>
          <p:nvPr/>
        </p:nvSpPr>
        <p:spPr>
          <a:xfrm>
            <a:off x="6013201" y="4879571"/>
            <a:ext cx="1584498" cy="10647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200" b="1" dirty="0">
                <a:solidFill>
                  <a:schemeClr val="tx1"/>
                </a:solidFill>
                <a:latin typeface="Consolas" panose="020B0609020204030204" pitchFamily="49" charset="0"/>
              </a:rPr>
              <a:t>7245040749CD558C</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0DE34778238FB10F</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751BE0AFDC4D6E21</a:t>
            </a:r>
            <a:br>
              <a:rPr lang="en-US" altLang="ja-JP" sz="1200" b="1" dirty="0">
                <a:solidFill>
                  <a:schemeClr val="tx1"/>
                </a:solidFill>
                <a:latin typeface="Consolas" panose="020B0609020204030204" pitchFamily="49" charset="0"/>
              </a:rPr>
            </a:br>
            <a:r>
              <a:rPr lang="ja-JP" altLang="en-US" sz="1200" b="1" dirty="0">
                <a:solidFill>
                  <a:schemeClr val="tx1"/>
                </a:solidFill>
                <a:latin typeface="Consolas" panose="020B0609020204030204" pitchFamily="49" charset="0"/>
              </a:rPr>
              <a:t>6A8440F0C8D7F590</a:t>
            </a:r>
          </a:p>
        </p:txBody>
      </p:sp>
      <p:sp>
        <p:nvSpPr>
          <p:cNvPr id="41" name="テキスト ボックス 40">
            <a:extLst>
              <a:ext uri="{FF2B5EF4-FFF2-40B4-BE49-F238E27FC236}">
                <a16:creationId xmlns:a16="http://schemas.microsoft.com/office/drawing/2014/main" id="{B8968A45-BB45-CF44-D849-E296B244F4E3}"/>
              </a:ext>
            </a:extLst>
          </p:cNvPr>
          <p:cNvSpPr txBox="1"/>
          <p:nvPr/>
        </p:nvSpPr>
        <p:spPr>
          <a:xfrm>
            <a:off x="5992943" y="4368331"/>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ハッシュ値</a:t>
            </a:r>
            <a:endParaRPr lang="ja-JP" altLang="en-US" sz="2400" b="1" dirty="0"/>
          </a:p>
        </p:txBody>
      </p:sp>
      <p:sp>
        <p:nvSpPr>
          <p:cNvPr id="46" name="右大かっこ 45">
            <a:extLst>
              <a:ext uri="{FF2B5EF4-FFF2-40B4-BE49-F238E27FC236}">
                <a16:creationId xmlns:a16="http://schemas.microsoft.com/office/drawing/2014/main" id="{10A616C7-EF9C-92B5-CF08-31A8D1692704}"/>
              </a:ext>
            </a:extLst>
          </p:cNvPr>
          <p:cNvSpPr/>
          <p:nvPr/>
        </p:nvSpPr>
        <p:spPr>
          <a:xfrm>
            <a:off x="7896191" y="3429000"/>
            <a:ext cx="722029" cy="1953970"/>
          </a:xfrm>
          <a:prstGeom prst="rightBracket">
            <a:avLst>
              <a:gd name="adj" fmla="val 37988"/>
            </a:avLst>
          </a:prstGeom>
          <a:ln w="69850">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C6CBD5C2-ECB0-480F-B3F8-47F96B1FCD41}"/>
              </a:ext>
            </a:extLst>
          </p:cNvPr>
          <p:cNvSpPr txBox="1"/>
          <p:nvPr/>
        </p:nvSpPr>
        <p:spPr>
          <a:xfrm>
            <a:off x="8796006" y="3443978"/>
            <a:ext cx="3049858" cy="1938992"/>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一致するということは、</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この電子署名を作った</a:t>
            </a:r>
            <a:endParaRPr lang="en-US" altLang="ja-JP" sz="2400" b="1" dirty="0">
              <a:latin typeface="Meiryo UI" panose="020B0604030504040204" pitchFamily="50" charset="-128"/>
              <a:ea typeface="Meiryo UI" panose="020B0604030504040204" pitchFamily="50" charset="-128"/>
            </a:endParaRPr>
          </a:p>
          <a:p>
            <a:r>
              <a:rPr lang="ja-JP" altLang="en-US" sz="2400" b="1" dirty="0">
                <a:latin typeface="Meiryo UI" panose="020B0604030504040204" pitchFamily="50" charset="-128"/>
                <a:ea typeface="Meiryo UI" panose="020B0604030504040204" pitchFamily="50" charset="-128"/>
              </a:rPr>
              <a:t>人は</a:t>
            </a:r>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さんの秘密鍵を</a:t>
            </a:r>
            <a:br>
              <a:rPr lang="en-US" altLang="ja-JP" sz="2400" b="1" dirty="0">
                <a:latin typeface="Meiryo UI" panose="020B0604030504040204" pitchFamily="50" charset="-128"/>
                <a:ea typeface="Meiryo UI" panose="020B0604030504040204" pitchFamily="50" charset="-128"/>
              </a:rPr>
            </a:br>
            <a:r>
              <a:rPr lang="ja-JP" altLang="en-US" sz="2400" b="1" dirty="0">
                <a:latin typeface="Meiryo UI" panose="020B0604030504040204" pitchFamily="50" charset="-128"/>
                <a:ea typeface="Meiryo UI" panose="020B0604030504040204" pitchFamily="50" charset="-128"/>
              </a:rPr>
              <a:t>持っている。</a:t>
            </a:r>
            <a:br>
              <a:rPr lang="en-US" altLang="ja-JP" sz="2400" b="1" dirty="0">
                <a:latin typeface="Meiryo UI" panose="020B0604030504040204" pitchFamily="50" charset="-128"/>
                <a:ea typeface="Meiryo UI" panose="020B0604030504040204" pitchFamily="50" charset="-128"/>
              </a:rPr>
            </a:br>
            <a:r>
              <a:rPr lang="ja-JP" altLang="en-US" sz="2400" b="1" dirty="0">
                <a:latin typeface="Meiryo UI" panose="020B0604030504040204" pitchFamily="50" charset="-128"/>
                <a:ea typeface="Meiryo UI" panose="020B0604030504040204" pitchFamily="50" charset="-128"/>
              </a:rPr>
              <a:t>つまり、</a:t>
            </a:r>
            <a:r>
              <a:rPr lang="en-US" altLang="ja-JP" sz="2400" b="1" dirty="0">
                <a:latin typeface="Meiryo UI" panose="020B0604030504040204" pitchFamily="50" charset="-128"/>
                <a:ea typeface="Meiryo UI" panose="020B0604030504040204" pitchFamily="50" charset="-128"/>
              </a:rPr>
              <a:t>A</a:t>
            </a:r>
            <a:r>
              <a:rPr lang="ja-JP" altLang="en-US" sz="2400" b="1" dirty="0">
                <a:latin typeface="Meiryo UI" panose="020B0604030504040204" pitchFamily="50" charset="-128"/>
                <a:ea typeface="Meiryo UI" panose="020B0604030504040204" pitchFamily="50" charset="-128"/>
              </a:rPr>
              <a:t>さんである。</a:t>
            </a:r>
            <a:endParaRPr lang="en-US" altLang="ja-JP" sz="2400" b="1" dirty="0">
              <a:latin typeface="Meiryo UI" panose="020B0604030504040204" pitchFamily="50" charset="-128"/>
              <a:ea typeface="Meiryo UI" panose="020B0604030504040204" pitchFamily="50" charset="-128"/>
            </a:endParaRPr>
          </a:p>
        </p:txBody>
      </p:sp>
      <p:grpSp>
        <p:nvGrpSpPr>
          <p:cNvPr id="6" name="グループ化 5">
            <a:extLst>
              <a:ext uri="{FF2B5EF4-FFF2-40B4-BE49-F238E27FC236}">
                <a16:creationId xmlns:a16="http://schemas.microsoft.com/office/drawing/2014/main" id="{DBD0BA11-B51D-8AF2-DE35-135587AB7981}"/>
              </a:ext>
            </a:extLst>
          </p:cNvPr>
          <p:cNvGrpSpPr/>
          <p:nvPr/>
        </p:nvGrpSpPr>
        <p:grpSpPr>
          <a:xfrm>
            <a:off x="1692459" y="5174545"/>
            <a:ext cx="672327" cy="603399"/>
            <a:chOff x="3987208" y="2700670"/>
            <a:chExt cx="2108791" cy="1892596"/>
          </a:xfrm>
        </p:grpSpPr>
        <p:sp>
          <p:nvSpPr>
            <p:cNvPr id="7" name="直方体 6">
              <a:extLst>
                <a:ext uri="{FF2B5EF4-FFF2-40B4-BE49-F238E27FC236}">
                  <a16:creationId xmlns:a16="http://schemas.microsoft.com/office/drawing/2014/main" id="{6BBB26B9-F636-0E13-7893-02BDE548B8B7}"/>
                </a:ext>
              </a:extLst>
            </p:cNvPr>
            <p:cNvSpPr/>
            <p:nvPr/>
          </p:nvSpPr>
          <p:spPr>
            <a:xfrm flipH="1">
              <a:off x="3987208" y="2700670"/>
              <a:ext cx="2108791" cy="1892596"/>
            </a:xfrm>
            <a:prstGeom prst="cub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さんの</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秘密鍵</a:t>
              </a:r>
              <a:endParaRPr lang="en-US" altLang="ja-JP" sz="1100" b="1" dirty="0">
                <a:latin typeface="Meiryo UI" panose="020B0604030504040204" pitchFamily="50" charset="-128"/>
                <a:ea typeface="Meiryo UI" panose="020B0604030504040204" pitchFamily="50" charset="-128"/>
              </a:endParaRPr>
            </a:p>
          </p:txBody>
        </p:sp>
        <p:sp>
          <p:nvSpPr>
            <p:cNvPr id="8" name="平行四辺形 7">
              <a:extLst>
                <a:ext uri="{FF2B5EF4-FFF2-40B4-BE49-F238E27FC236}">
                  <a16:creationId xmlns:a16="http://schemas.microsoft.com/office/drawing/2014/main" id="{CC95BE13-FECC-E745-BCEB-CD2986FC8FE0}"/>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800" dirty="0">
                <a:latin typeface="Meiryo UI" panose="020B0604030504040204" pitchFamily="50" charset="-128"/>
                <a:ea typeface="Meiryo UI" panose="020B0604030504040204" pitchFamily="50" charset="-128"/>
              </a:endParaRPr>
            </a:p>
          </p:txBody>
        </p:sp>
      </p:grpSp>
      <p:sp>
        <p:nvSpPr>
          <p:cNvPr id="9" name="矢印: 右 8">
            <a:extLst>
              <a:ext uri="{FF2B5EF4-FFF2-40B4-BE49-F238E27FC236}">
                <a16:creationId xmlns:a16="http://schemas.microsoft.com/office/drawing/2014/main" id="{F2717FF6-9592-0366-B570-8787E00004E8}"/>
              </a:ext>
            </a:extLst>
          </p:cNvPr>
          <p:cNvSpPr/>
          <p:nvPr/>
        </p:nvSpPr>
        <p:spPr>
          <a:xfrm>
            <a:off x="1440346" y="5234956"/>
            <a:ext cx="359830" cy="4533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1" name="スクロール: 横 10">
            <a:extLst>
              <a:ext uri="{FF2B5EF4-FFF2-40B4-BE49-F238E27FC236}">
                <a16:creationId xmlns:a16="http://schemas.microsoft.com/office/drawing/2014/main" id="{023251F6-6E3F-9423-9907-059EF366276A}"/>
              </a:ext>
            </a:extLst>
          </p:cNvPr>
          <p:cNvSpPr/>
          <p:nvPr/>
        </p:nvSpPr>
        <p:spPr>
          <a:xfrm>
            <a:off x="-82814" y="4918021"/>
            <a:ext cx="1584498" cy="106471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200" b="1" dirty="0">
                <a:solidFill>
                  <a:schemeClr val="tx1"/>
                </a:solidFill>
                <a:latin typeface="Consolas" panose="020B0609020204030204" pitchFamily="49" charset="0"/>
              </a:rPr>
              <a:t>7245040749CD558C</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0DE34778238FB10F</a:t>
            </a:r>
            <a:endParaRPr lang="en-US" altLang="ja-JP" sz="1200" b="1" dirty="0">
              <a:solidFill>
                <a:schemeClr val="tx1"/>
              </a:solidFill>
              <a:latin typeface="Consolas" panose="020B0609020204030204" pitchFamily="49" charset="0"/>
            </a:endParaRPr>
          </a:p>
          <a:p>
            <a:r>
              <a:rPr lang="ja-JP" altLang="en-US" sz="1200" b="1" dirty="0">
                <a:solidFill>
                  <a:schemeClr val="tx1"/>
                </a:solidFill>
                <a:latin typeface="Consolas" panose="020B0609020204030204" pitchFamily="49" charset="0"/>
              </a:rPr>
              <a:t>751BE0AFDC4D6E21</a:t>
            </a:r>
            <a:br>
              <a:rPr lang="en-US" altLang="ja-JP" sz="1200" b="1" dirty="0">
                <a:solidFill>
                  <a:schemeClr val="tx1"/>
                </a:solidFill>
                <a:latin typeface="Consolas" panose="020B0609020204030204" pitchFamily="49" charset="0"/>
              </a:rPr>
            </a:br>
            <a:r>
              <a:rPr lang="ja-JP" altLang="en-US" sz="1200" b="1" dirty="0">
                <a:solidFill>
                  <a:schemeClr val="tx1"/>
                </a:solidFill>
                <a:latin typeface="Consolas" panose="020B0609020204030204" pitchFamily="49" charset="0"/>
              </a:rPr>
              <a:t>6A8440F0C8D7F590</a:t>
            </a:r>
          </a:p>
        </p:txBody>
      </p:sp>
      <p:sp>
        <p:nvSpPr>
          <p:cNvPr id="12" name="テキスト ボックス 11">
            <a:extLst>
              <a:ext uri="{FF2B5EF4-FFF2-40B4-BE49-F238E27FC236}">
                <a16:creationId xmlns:a16="http://schemas.microsoft.com/office/drawing/2014/main" id="{C70FBE74-D162-CD1C-32E6-26AECF575F49}"/>
              </a:ext>
            </a:extLst>
          </p:cNvPr>
          <p:cNvSpPr txBox="1"/>
          <p:nvPr/>
        </p:nvSpPr>
        <p:spPr>
          <a:xfrm>
            <a:off x="173304" y="5938555"/>
            <a:ext cx="1725462" cy="461665"/>
          </a:xfrm>
          <a:prstGeom prst="rect">
            <a:avLst/>
          </a:prstGeom>
          <a:noFill/>
        </p:spPr>
        <p:txBody>
          <a:bodyPr wrap="square">
            <a:spAutoFit/>
          </a:bodyPr>
          <a:lstStyle/>
          <a:p>
            <a:r>
              <a:rPr lang="ja-JP" altLang="en-US" sz="2400" b="1" dirty="0">
                <a:latin typeface="Meiryo UI" panose="020B0604030504040204" pitchFamily="50" charset="-128"/>
                <a:ea typeface="Meiryo UI" panose="020B0604030504040204" pitchFamily="50" charset="-128"/>
              </a:rPr>
              <a:t>ハッシュ値</a:t>
            </a:r>
            <a:endParaRPr lang="ja-JP" altLang="en-US" sz="2400" b="1" dirty="0"/>
          </a:p>
        </p:txBody>
      </p:sp>
    </p:spTree>
    <p:extLst>
      <p:ext uri="{BB962C8B-B14F-4D97-AF65-F5344CB8AC3E}">
        <p14:creationId xmlns:p14="http://schemas.microsoft.com/office/powerpoint/2010/main" val="1171788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FA2C67-22F8-5C9A-6E78-75133777A732}"/>
              </a:ext>
            </a:extLst>
          </p:cNvPr>
          <p:cNvSpPr>
            <a:spLocks noGrp="1"/>
          </p:cNvSpPr>
          <p:nvPr>
            <p:ph type="title"/>
          </p:nvPr>
        </p:nvSpPr>
        <p:spPr/>
        <p:txBody>
          <a:bodyPr/>
          <a:lstStyle/>
          <a:p>
            <a:r>
              <a:rPr kumimoji="1" lang="ja-JP" altLang="en-US" dirty="0"/>
              <a:t>電子証明書とは</a:t>
            </a:r>
          </a:p>
        </p:txBody>
      </p:sp>
      <p:sp>
        <p:nvSpPr>
          <p:cNvPr id="3" name="コンテンツ プレースホルダー 2">
            <a:extLst>
              <a:ext uri="{FF2B5EF4-FFF2-40B4-BE49-F238E27FC236}">
                <a16:creationId xmlns:a16="http://schemas.microsoft.com/office/drawing/2014/main" id="{DB4C5EB9-610E-9E22-0ED6-AFB75B096722}"/>
              </a:ext>
            </a:extLst>
          </p:cNvPr>
          <p:cNvSpPr>
            <a:spLocks noGrp="1"/>
          </p:cNvSpPr>
          <p:nvPr>
            <p:ph idx="1"/>
          </p:nvPr>
        </p:nvSpPr>
        <p:spPr/>
        <p:txBody>
          <a:bodyPr>
            <a:normAutofit/>
          </a:bodyPr>
          <a:lstStyle/>
          <a:p>
            <a:r>
              <a:rPr lang="ja-JP" altLang="en-US" dirty="0"/>
              <a:t>電子証明書とは、公開鍵が本物であることを保証するために、</a:t>
            </a:r>
            <a:br>
              <a:rPr lang="en-US" altLang="ja-JP" dirty="0"/>
            </a:br>
            <a:r>
              <a:rPr lang="ja-JP" altLang="en-US" dirty="0"/>
              <a:t>信頼できる団体がその公開鍵に電子署名を施したもの。</a:t>
            </a:r>
            <a:endParaRPr lang="en-US" altLang="ja-JP" dirty="0"/>
          </a:p>
          <a:p>
            <a:pPr lvl="1"/>
            <a:r>
              <a:rPr lang="ja-JP" altLang="en-US" dirty="0"/>
              <a:t>電子証明書＝公開鍵＋信頼できる署名</a:t>
            </a:r>
            <a:endParaRPr lang="en-US" altLang="ja-JP" dirty="0"/>
          </a:p>
          <a:p>
            <a:pPr lvl="1"/>
            <a:r>
              <a:rPr kumimoji="1" lang="ja-JP" altLang="en-US" dirty="0"/>
              <a:t>偽物の公開鍵が出回ると、安全な暗号化通信ができなくなる。</a:t>
            </a:r>
            <a:endParaRPr kumimoji="1" lang="en-US" altLang="ja-JP" dirty="0"/>
          </a:p>
          <a:p>
            <a:endParaRPr lang="en-US" altLang="ja-JP" dirty="0"/>
          </a:p>
          <a:p>
            <a:r>
              <a:rPr kumimoji="1" lang="ja-JP" altLang="en-US" dirty="0"/>
              <a:t>「信頼できる署名」を検証するためには、その署名者の公開鍵を含む別の</a:t>
            </a:r>
            <a:br>
              <a:rPr kumimoji="1" lang="en-US" altLang="ja-JP" dirty="0"/>
            </a:br>
            <a:r>
              <a:rPr kumimoji="1" lang="ja-JP" altLang="en-US" dirty="0"/>
              <a:t>電子証明書をさらに検証する必要がある。これを無限に繰り返すことはできないので、ある程度の「信頼できる根本となる電子証明書」がシステムに組み込まれているのが普通。</a:t>
            </a:r>
            <a:endParaRPr kumimoji="1" lang="en-US" altLang="ja-JP" dirty="0"/>
          </a:p>
          <a:p>
            <a:pPr lvl="1"/>
            <a:r>
              <a:rPr lang="ja-JP" altLang="en-US" dirty="0"/>
              <a:t>これらを「ルート証明書」と言う。</a:t>
            </a:r>
            <a:endParaRPr lang="en-US" altLang="ja-JP" dirty="0"/>
          </a:p>
          <a:p>
            <a:pPr lvl="1"/>
            <a:r>
              <a:rPr lang="en-US" altLang="ja-JP" dirty="0"/>
              <a:t>Windows</a:t>
            </a:r>
            <a:r>
              <a:rPr lang="ja-JP" altLang="en-US" dirty="0"/>
              <a:t>などの</a:t>
            </a:r>
            <a:r>
              <a:rPr lang="en-US" altLang="ja-JP" dirty="0"/>
              <a:t>OS</a:t>
            </a:r>
            <a:r>
              <a:rPr lang="ja-JP" altLang="en-US" dirty="0"/>
              <a:t>ならば、</a:t>
            </a:r>
            <a:r>
              <a:rPr lang="en-US" altLang="ja-JP" dirty="0"/>
              <a:t>Windows Update</a:t>
            </a:r>
            <a:r>
              <a:rPr lang="ja-JP" altLang="en-US" dirty="0"/>
              <a:t>でルート証明書が配布・更新される。</a:t>
            </a:r>
            <a:endParaRPr kumimoji="1" lang="en-US" altLang="ja-JP" dirty="0"/>
          </a:p>
        </p:txBody>
      </p:sp>
    </p:spTree>
    <p:extLst>
      <p:ext uri="{BB962C8B-B14F-4D97-AF65-F5344CB8AC3E}">
        <p14:creationId xmlns:p14="http://schemas.microsoft.com/office/powerpoint/2010/main" val="3730549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AD9070B-6596-AEDE-5EAC-8A6AC5BAA33D}"/>
              </a:ext>
            </a:extLst>
          </p:cNvPr>
          <p:cNvSpPr>
            <a:spLocks noGrp="1"/>
          </p:cNvSpPr>
          <p:nvPr>
            <p:ph type="title"/>
          </p:nvPr>
        </p:nvSpPr>
        <p:spPr/>
        <p:txBody>
          <a:bodyPr/>
          <a:lstStyle/>
          <a:p>
            <a:r>
              <a:rPr lang="ja-JP" altLang="en-US" dirty="0"/>
              <a:t>耐量子暗号</a:t>
            </a:r>
            <a:br>
              <a:rPr lang="en-US" altLang="ja-JP" dirty="0"/>
            </a:br>
            <a:r>
              <a:rPr lang="en-US" altLang="ja-JP" sz="4400" dirty="0"/>
              <a:t>(PQC: Post Quantum Cryptography)</a:t>
            </a:r>
            <a:endParaRPr lang="ja-JP" altLang="en-US" dirty="0"/>
          </a:p>
        </p:txBody>
      </p:sp>
      <p:sp>
        <p:nvSpPr>
          <p:cNvPr id="5" name="テキスト プレースホルダー 4">
            <a:extLst>
              <a:ext uri="{FF2B5EF4-FFF2-40B4-BE49-F238E27FC236}">
                <a16:creationId xmlns:a16="http://schemas.microsoft.com/office/drawing/2014/main" id="{B1E4A586-6DDE-93F2-2652-9376B9102358}"/>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42769398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495CB1F-CFF4-44DD-E597-DE2ACB81B0FB}"/>
              </a:ext>
            </a:extLst>
          </p:cNvPr>
          <p:cNvSpPr>
            <a:spLocks noGrp="1"/>
          </p:cNvSpPr>
          <p:nvPr>
            <p:ph type="title"/>
          </p:nvPr>
        </p:nvSpPr>
        <p:spPr/>
        <p:txBody>
          <a:bodyPr/>
          <a:lstStyle/>
          <a:p>
            <a:r>
              <a:rPr lang="ja-JP" altLang="en-US" dirty="0"/>
              <a:t>量子コンピュータの発展状況と懸念</a:t>
            </a:r>
          </a:p>
        </p:txBody>
      </p:sp>
      <p:sp>
        <p:nvSpPr>
          <p:cNvPr id="5" name="コンテンツ プレースホルダー 4">
            <a:extLst>
              <a:ext uri="{FF2B5EF4-FFF2-40B4-BE49-F238E27FC236}">
                <a16:creationId xmlns:a16="http://schemas.microsoft.com/office/drawing/2014/main" id="{C0392FFA-A328-563D-D9D9-85D57D0F5B77}"/>
              </a:ext>
            </a:extLst>
          </p:cNvPr>
          <p:cNvSpPr>
            <a:spLocks noGrp="1"/>
          </p:cNvSpPr>
          <p:nvPr>
            <p:ph idx="1"/>
          </p:nvPr>
        </p:nvSpPr>
        <p:spPr/>
        <p:txBody>
          <a:bodyPr>
            <a:normAutofit/>
          </a:bodyPr>
          <a:lstStyle/>
          <a:p>
            <a:r>
              <a:rPr lang="ja-JP" altLang="en-US" dirty="0"/>
              <a:t>量子コンピュータは量子力学を応用した、「複数の状態」を同時に重ね合わせて計算できるコンピュータである。</a:t>
            </a:r>
            <a:endParaRPr lang="en-US" altLang="ja-JP" dirty="0"/>
          </a:p>
          <a:p>
            <a:pPr lvl="1"/>
            <a:r>
              <a:rPr lang="ja-JP" altLang="en-US" dirty="0"/>
              <a:t>とは言っても、これは例えば「</a:t>
            </a:r>
            <a:r>
              <a:rPr lang="en-US" altLang="ja-JP" dirty="0"/>
              <a:t>1024</a:t>
            </a:r>
            <a:r>
              <a:rPr lang="ja-JP" altLang="en-US" dirty="0"/>
              <a:t>個の答えを同時に取り出せる」という意味ではなく、</a:t>
            </a:r>
            <a:r>
              <a:rPr lang="ja-JP" altLang="en-US" b="1" dirty="0"/>
              <a:t>重ね合わせと干渉を利用して“特定の答えの確率を高める”という特殊な計算方法</a:t>
            </a:r>
            <a:r>
              <a:rPr lang="ja-JP" altLang="en-US" dirty="0"/>
              <a:t>である（←この部分を深く理解する必要はあまり無い）。</a:t>
            </a:r>
          </a:p>
          <a:p>
            <a:pPr lvl="1"/>
            <a:r>
              <a:rPr lang="ja-JP" altLang="en-US" dirty="0"/>
              <a:t>凄そうに見えるが、巨大な設備と膨大な資源が必要で、</a:t>
            </a:r>
            <a:r>
              <a:rPr lang="ja-JP" altLang="en-US" b="1" dirty="0"/>
              <a:t>普通の計算において古典的なコンピュータを置き換えられる見込みは今のところ全く無い。</a:t>
            </a:r>
            <a:endParaRPr lang="en-US" altLang="ja-JP" b="1" dirty="0"/>
          </a:p>
          <a:p>
            <a:pPr lvl="2"/>
            <a:r>
              <a:rPr lang="ja-JP" altLang="en-US" dirty="0"/>
              <a:t>極論すれば、</a:t>
            </a:r>
            <a:r>
              <a:rPr lang="en-US" altLang="ja-JP" dirty="0"/>
              <a:t>1024</a:t>
            </a:r>
            <a:r>
              <a:rPr lang="ja-JP" altLang="en-US" dirty="0"/>
              <a:t>個の状態を重ね合わせてそのうち</a:t>
            </a:r>
            <a:r>
              <a:rPr lang="en-US" altLang="ja-JP" dirty="0"/>
              <a:t>1</a:t>
            </a:r>
            <a:r>
              <a:rPr lang="ja-JP" altLang="en-US" dirty="0"/>
              <a:t>つを取り出せる量子コンピュータよりも、同じ速さで動く</a:t>
            </a:r>
            <a:r>
              <a:rPr lang="en-US" altLang="ja-JP" dirty="0"/>
              <a:t>1024</a:t>
            </a:r>
            <a:r>
              <a:rPr lang="ja-JP" altLang="en-US" dirty="0"/>
              <a:t>台の古典的コンピュータの方がはるかに安く小さく簡単に作れるし、このコスト構造が逆転する見込みも今のところ無い。</a:t>
            </a:r>
          </a:p>
          <a:p>
            <a:pPr lvl="1"/>
            <a:r>
              <a:rPr lang="ja-JP" altLang="en-US" dirty="0"/>
              <a:t>ただし、</a:t>
            </a:r>
            <a:r>
              <a:rPr lang="ja-JP" altLang="en-US" b="1" dirty="0"/>
              <a:t>特定の種類の計算に限っては、量子コンピュータは古典計算を圧倒的に上回る</a:t>
            </a:r>
            <a:r>
              <a:rPr lang="ja-JP" altLang="en-US" dirty="0"/>
              <a:t>ことが分かっている。その代表例が</a:t>
            </a:r>
            <a:r>
              <a:rPr lang="ja-JP" altLang="en-US" b="1" dirty="0"/>
              <a:t>公開鍵暗号の解読</a:t>
            </a:r>
            <a:r>
              <a:rPr lang="ja-JP" altLang="en-US" dirty="0"/>
              <a:t>であり、これが量子時代における最大のセキュリティ上の懸念となっている。</a:t>
            </a:r>
          </a:p>
        </p:txBody>
      </p:sp>
    </p:spTree>
    <p:extLst>
      <p:ext uri="{BB962C8B-B14F-4D97-AF65-F5344CB8AC3E}">
        <p14:creationId xmlns:p14="http://schemas.microsoft.com/office/powerpoint/2010/main" val="3426153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62163F-10EA-7B45-9C88-CD5B49A535C8}"/>
              </a:ext>
            </a:extLst>
          </p:cNvPr>
          <p:cNvSpPr>
            <a:spLocks noGrp="1"/>
          </p:cNvSpPr>
          <p:nvPr>
            <p:ph type="title"/>
          </p:nvPr>
        </p:nvSpPr>
        <p:spPr/>
        <p:txBody>
          <a:bodyPr/>
          <a:lstStyle/>
          <a:p>
            <a:r>
              <a:rPr kumimoji="1" lang="ja-JP" altLang="en-US" dirty="0"/>
              <a:t>耐量子暗号</a:t>
            </a:r>
          </a:p>
        </p:txBody>
      </p:sp>
      <p:sp>
        <p:nvSpPr>
          <p:cNvPr id="3" name="コンテンツ プレースホルダー 2">
            <a:extLst>
              <a:ext uri="{FF2B5EF4-FFF2-40B4-BE49-F238E27FC236}">
                <a16:creationId xmlns:a16="http://schemas.microsoft.com/office/drawing/2014/main" id="{7DF58A31-7A51-A8E0-3E1F-653A92EB519A}"/>
              </a:ext>
            </a:extLst>
          </p:cNvPr>
          <p:cNvSpPr>
            <a:spLocks noGrp="1"/>
          </p:cNvSpPr>
          <p:nvPr>
            <p:ph idx="1"/>
          </p:nvPr>
        </p:nvSpPr>
        <p:spPr/>
        <p:txBody>
          <a:bodyPr/>
          <a:lstStyle/>
          <a:p>
            <a:r>
              <a:rPr kumimoji="1" lang="ja-JP" altLang="en-US" dirty="0"/>
              <a:t>耐量子暗号</a:t>
            </a:r>
            <a:r>
              <a:rPr kumimoji="1" lang="en-US" altLang="ja-JP" dirty="0"/>
              <a:t>(Post Quantum Cryptography)</a:t>
            </a:r>
            <a:r>
              <a:rPr kumimoji="1" lang="ja-JP" altLang="en-US" dirty="0"/>
              <a:t>とは、従来のコンピュータに加え、量子コンピュータを使っても簡単に破ることができない暗号。</a:t>
            </a:r>
            <a:endParaRPr kumimoji="1" lang="en-US" altLang="ja-JP" dirty="0"/>
          </a:p>
          <a:p>
            <a:pPr lvl="1"/>
            <a:r>
              <a:rPr lang="en-US" altLang="ja-JP" dirty="0"/>
              <a:t>ML‑KEM</a:t>
            </a:r>
            <a:r>
              <a:rPr lang="ja-JP" altLang="en-US" dirty="0"/>
              <a:t>という方式がすでに標準化されており、鍵交換はこの方式が主流になっていくと考えられる。</a:t>
            </a:r>
            <a:endParaRPr lang="en-US" altLang="ja-JP" dirty="0"/>
          </a:p>
          <a:p>
            <a:pPr lvl="1"/>
            <a:r>
              <a:rPr kumimoji="1" lang="ja-JP" altLang="en-US" dirty="0"/>
              <a:t>現在主流の共通鍵暗号アルゴリズムである</a:t>
            </a:r>
            <a:r>
              <a:rPr kumimoji="1" lang="en-US" altLang="ja-JP" dirty="0"/>
              <a:t>RSA</a:t>
            </a:r>
            <a:r>
              <a:rPr kumimoji="1" lang="ja-JP" altLang="en-US" dirty="0"/>
              <a:t>と</a:t>
            </a:r>
            <a:r>
              <a:rPr kumimoji="1" lang="en-US" altLang="ja-JP" dirty="0"/>
              <a:t>DH</a:t>
            </a:r>
            <a:r>
              <a:rPr kumimoji="1" lang="ja-JP" altLang="en-US" dirty="0"/>
              <a:t>は、早ければ</a:t>
            </a:r>
            <a:r>
              <a:rPr kumimoji="1" lang="en-US" altLang="ja-JP" dirty="0"/>
              <a:t>2030</a:t>
            </a:r>
            <a:r>
              <a:rPr kumimoji="1" lang="ja-JP" altLang="en-US" dirty="0"/>
              <a:t>年ごろに量子コンピュータによって解読されると言われている。</a:t>
            </a:r>
            <a:endParaRPr kumimoji="1" lang="en-US" altLang="ja-JP" dirty="0"/>
          </a:p>
          <a:p>
            <a:endParaRPr lang="en-US" altLang="ja-JP" dirty="0"/>
          </a:p>
          <a:p>
            <a:r>
              <a:rPr kumimoji="1" lang="en-US" altLang="ja-JP" dirty="0"/>
              <a:t>HNDL</a:t>
            </a:r>
            <a:r>
              <a:rPr kumimoji="1" lang="ja-JP" altLang="en-US" dirty="0"/>
              <a:t>攻撃（</a:t>
            </a:r>
            <a:r>
              <a:rPr kumimoji="1" lang="en-US" altLang="ja-JP" dirty="0"/>
              <a:t>Harvest Now, Decrypt Later</a:t>
            </a:r>
            <a:r>
              <a:rPr kumimoji="1" lang="ja-JP" altLang="en-US" dirty="0"/>
              <a:t>）</a:t>
            </a:r>
            <a:endParaRPr kumimoji="1" lang="en-US" altLang="ja-JP" dirty="0"/>
          </a:p>
          <a:p>
            <a:pPr lvl="1"/>
            <a:r>
              <a:rPr lang="ja-JP" altLang="en-US" dirty="0"/>
              <a:t>今はまだ実用的な量子コンピュータは無いが、今のうちから暗号化された通信をごっそり記録しておいて、数年後に量子コンピュータが実用的になってからそれらを解読することで、まだ危殆化していなかった時期の通信まで解読することができることになる。</a:t>
            </a:r>
            <a:endParaRPr kumimoji="1" lang="ja-JP" altLang="en-US" dirty="0"/>
          </a:p>
        </p:txBody>
      </p:sp>
    </p:spTree>
    <p:extLst>
      <p:ext uri="{BB962C8B-B14F-4D97-AF65-F5344CB8AC3E}">
        <p14:creationId xmlns:p14="http://schemas.microsoft.com/office/powerpoint/2010/main" val="1670777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B81BC64-8694-9C62-6B1F-40558559B98C}"/>
              </a:ext>
            </a:extLst>
          </p:cNvPr>
          <p:cNvSpPr>
            <a:spLocks noGrp="1"/>
          </p:cNvSpPr>
          <p:nvPr>
            <p:ph type="title"/>
          </p:nvPr>
        </p:nvSpPr>
        <p:spPr/>
        <p:txBody>
          <a:bodyPr/>
          <a:lstStyle/>
          <a:p>
            <a:r>
              <a:rPr lang="ja-JP" altLang="en-US" dirty="0"/>
              <a:t>おしまい</a:t>
            </a:r>
          </a:p>
        </p:txBody>
      </p:sp>
      <p:sp>
        <p:nvSpPr>
          <p:cNvPr id="5" name="テキスト プレースホルダー 4">
            <a:extLst>
              <a:ext uri="{FF2B5EF4-FFF2-40B4-BE49-F238E27FC236}">
                <a16:creationId xmlns:a16="http://schemas.microsoft.com/office/drawing/2014/main" id="{5BCF2E45-9804-4EFA-5858-D4B6C4DCDCC3}"/>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63315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C9F680AB-2AF9-ECA1-A3C3-D97B2EBF8B8F}"/>
              </a:ext>
            </a:extLst>
          </p:cNvPr>
          <p:cNvSpPr>
            <a:spLocks noGrp="1"/>
          </p:cNvSpPr>
          <p:nvPr>
            <p:ph type="title"/>
          </p:nvPr>
        </p:nvSpPr>
        <p:spPr/>
        <p:txBody>
          <a:bodyPr/>
          <a:lstStyle/>
          <a:p>
            <a:r>
              <a:rPr lang="ja-JP" altLang="en-US" dirty="0"/>
              <a:t>暗号とは何か</a:t>
            </a:r>
          </a:p>
        </p:txBody>
      </p:sp>
      <p:sp>
        <p:nvSpPr>
          <p:cNvPr id="5" name="テキスト プレースホルダー 4">
            <a:extLst>
              <a:ext uri="{FF2B5EF4-FFF2-40B4-BE49-F238E27FC236}">
                <a16:creationId xmlns:a16="http://schemas.microsoft.com/office/drawing/2014/main" id="{D12AA486-C696-B69F-5F29-64FB4094BD24}"/>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364614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1E0367A-234C-5776-2EA3-AA463FD8F4C1}"/>
              </a:ext>
            </a:extLst>
          </p:cNvPr>
          <p:cNvSpPr>
            <a:spLocks noGrp="1"/>
          </p:cNvSpPr>
          <p:nvPr>
            <p:ph type="title"/>
          </p:nvPr>
        </p:nvSpPr>
        <p:spPr/>
        <p:txBody>
          <a:bodyPr/>
          <a:lstStyle/>
          <a:p>
            <a:r>
              <a:rPr lang="ja-JP" altLang="en-US" dirty="0"/>
              <a:t>暗号とは？</a:t>
            </a:r>
          </a:p>
        </p:txBody>
      </p:sp>
      <p:sp>
        <p:nvSpPr>
          <p:cNvPr id="5" name="コンテンツ プレースホルダー 4">
            <a:extLst>
              <a:ext uri="{FF2B5EF4-FFF2-40B4-BE49-F238E27FC236}">
                <a16:creationId xmlns:a16="http://schemas.microsoft.com/office/drawing/2014/main" id="{D1EE73D8-B34A-607B-0060-2F6162A591C2}"/>
              </a:ext>
            </a:extLst>
          </p:cNvPr>
          <p:cNvSpPr>
            <a:spLocks noGrp="1"/>
          </p:cNvSpPr>
          <p:nvPr>
            <p:ph idx="1"/>
          </p:nvPr>
        </p:nvSpPr>
        <p:spPr/>
        <p:txBody>
          <a:bodyPr/>
          <a:lstStyle/>
          <a:p>
            <a:r>
              <a:rPr lang="ja-JP" altLang="en-US" dirty="0"/>
              <a:t>暗号化とは、盗聴されても内容を分からなくする技術。</a:t>
            </a:r>
            <a:endParaRPr lang="en-US" altLang="ja-JP" dirty="0"/>
          </a:p>
          <a:p>
            <a:r>
              <a:rPr lang="ja-JP" altLang="en-US" dirty="0"/>
              <a:t>暗号化する前のデータを平文と言う。</a:t>
            </a:r>
            <a:endParaRPr lang="en-US" altLang="ja-JP" dirty="0"/>
          </a:p>
          <a:p>
            <a:r>
              <a:rPr lang="ja-JP" altLang="en-US" dirty="0"/>
              <a:t>平文を暗号化したものを暗号文と言う。</a:t>
            </a:r>
            <a:endParaRPr lang="en-US" altLang="ja-JP" dirty="0"/>
          </a:p>
          <a:p>
            <a:r>
              <a:rPr lang="ja-JP" altLang="en-US" dirty="0"/>
              <a:t>暗号文を平文に戻すことを復号と言う。</a:t>
            </a:r>
            <a:endParaRPr lang="en-US" altLang="ja-JP" dirty="0"/>
          </a:p>
          <a:p>
            <a:r>
              <a:rPr lang="ja-JP" altLang="en-US" dirty="0"/>
              <a:t>暗号化のための規則を暗号鍵と言う。</a:t>
            </a:r>
            <a:endParaRPr lang="en-US" altLang="ja-JP" dirty="0"/>
          </a:p>
          <a:p>
            <a:endParaRPr lang="ja-JP" altLang="en-US" dirty="0"/>
          </a:p>
        </p:txBody>
      </p:sp>
    </p:spTree>
    <p:extLst>
      <p:ext uri="{BB962C8B-B14F-4D97-AF65-F5344CB8AC3E}">
        <p14:creationId xmlns:p14="http://schemas.microsoft.com/office/powerpoint/2010/main" val="33475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矢印: 右 12">
            <a:extLst>
              <a:ext uri="{FF2B5EF4-FFF2-40B4-BE49-F238E27FC236}">
                <a16:creationId xmlns:a16="http://schemas.microsoft.com/office/drawing/2014/main" id="{8056776A-03C8-0BFD-B314-0109E0289261}"/>
              </a:ext>
            </a:extLst>
          </p:cNvPr>
          <p:cNvSpPr/>
          <p:nvPr/>
        </p:nvSpPr>
        <p:spPr>
          <a:xfrm>
            <a:off x="7764643" y="3288339"/>
            <a:ext cx="860133"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4F19443-7C74-29E1-C3C9-2101E544E3B5}"/>
              </a:ext>
            </a:extLst>
          </p:cNvPr>
          <p:cNvSpPr>
            <a:spLocks noGrp="1"/>
          </p:cNvSpPr>
          <p:nvPr>
            <p:ph type="title"/>
          </p:nvPr>
        </p:nvSpPr>
        <p:spPr/>
        <p:txBody>
          <a:bodyPr/>
          <a:lstStyle/>
          <a:p>
            <a:r>
              <a:rPr kumimoji="1" lang="ja-JP" altLang="en-US" dirty="0"/>
              <a:t>平文、暗号文、暗号鍵、</a:t>
            </a:r>
            <a:r>
              <a:rPr lang="ja-JP" altLang="en-US" dirty="0"/>
              <a:t>暗号化</a:t>
            </a:r>
            <a:r>
              <a:rPr kumimoji="1" lang="ja-JP" altLang="en-US" dirty="0"/>
              <a:t>の例</a:t>
            </a:r>
          </a:p>
        </p:txBody>
      </p:sp>
      <p:sp>
        <p:nvSpPr>
          <p:cNvPr id="5" name="スクロール: 横 4">
            <a:extLst>
              <a:ext uri="{FF2B5EF4-FFF2-40B4-BE49-F238E27FC236}">
                <a16:creationId xmlns:a16="http://schemas.microsoft.com/office/drawing/2014/main" id="{1CCAEE61-32F2-48D0-B2AB-ECBEE80A5E98}"/>
              </a:ext>
            </a:extLst>
          </p:cNvPr>
          <p:cNvSpPr/>
          <p:nvPr/>
        </p:nvSpPr>
        <p:spPr>
          <a:xfrm>
            <a:off x="719691" y="3242930"/>
            <a:ext cx="2563997"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400" dirty="0">
                <a:solidFill>
                  <a:schemeClr val="tx1"/>
                </a:solidFill>
                <a:latin typeface="Meiryo UI" panose="020B0604030504040204" pitchFamily="50" charset="-128"/>
                <a:ea typeface="Meiryo UI" panose="020B0604030504040204" pitchFamily="50" charset="-128"/>
              </a:rPr>
              <a:t>ねこかわいい</a:t>
            </a:r>
          </a:p>
        </p:txBody>
      </p:sp>
      <p:grpSp>
        <p:nvGrpSpPr>
          <p:cNvPr id="14" name="グループ化 13">
            <a:extLst>
              <a:ext uri="{FF2B5EF4-FFF2-40B4-BE49-F238E27FC236}">
                <a16:creationId xmlns:a16="http://schemas.microsoft.com/office/drawing/2014/main" id="{665D1A53-3494-9EE2-8407-A55C9FDAD9BB}"/>
              </a:ext>
            </a:extLst>
          </p:cNvPr>
          <p:cNvGrpSpPr/>
          <p:nvPr/>
        </p:nvGrpSpPr>
        <p:grpSpPr>
          <a:xfrm>
            <a:off x="3987209" y="2700670"/>
            <a:ext cx="3934047" cy="1892596"/>
            <a:chOff x="3987209" y="2700670"/>
            <a:chExt cx="3934047" cy="1892596"/>
          </a:xfrm>
        </p:grpSpPr>
        <p:sp>
          <p:nvSpPr>
            <p:cNvPr id="4" name="直方体 3">
              <a:extLst>
                <a:ext uri="{FF2B5EF4-FFF2-40B4-BE49-F238E27FC236}">
                  <a16:creationId xmlns:a16="http://schemas.microsoft.com/office/drawing/2014/main" id="{AE3F22E9-BB4C-B618-6588-92349A3939E6}"/>
                </a:ext>
              </a:extLst>
            </p:cNvPr>
            <p:cNvSpPr/>
            <p:nvPr/>
          </p:nvSpPr>
          <p:spPr>
            <a:xfrm flipH="1">
              <a:off x="3987209" y="2700670"/>
              <a:ext cx="3934047" cy="1892596"/>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latin typeface="Meiryo UI" panose="020B0604030504040204" pitchFamily="50" charset="-128"/>
                  <a:ea typeface="Meiryo UI" panose="020B0604030504040204" pitchFamily="50" charset="-128"/>
                </a:rPr>
                <a:t>暗号鍵</a:t>
              </a:r>
              <a:endParaRPr kumimoji="1" lang="en-US" altLang="ja-JP" sz="2000" b="1" dirty="0">
                <a:latin typeface="Meiryo UI" panose="020B0604030504040204" pitchFamily="50" charset="-128"/>
                <a:ea typeface="Meiryo UI" panose="020B0604030504040204" pitchFamily="50" charset="-128"/>
              </a:endParaRPr>
            </a:p>
            <a:p>
              <a:pPr algn="ctr"/>
              <a:r>
                <a:rPr kumimoji="1" lang="ja-JP" altLang="en-US" sz="2000" dirty="0">
                  <a:latin typeface="Meiryo UI" panose="020B0604030504040204" pitchFamily="50" charset="-128"/>
                  <a:ea typeface="Meiryo UI" panose="020B0604030504040204" pitchFamily="50" charset="-128"/>
                </a:rPr>
                <a:t>１文字後ろにずらす</a:t>
              </a:r>
            </a:p>
          </p:txBody>
        </p:sp>
        <p:sp>
          <p:nvSpPr>
            <p:cNvPr id="6" name="平行四辺形 5">
              <a:extLst>
                <a:ext uri="{FF2B5EF4-FFF2-40B4-BE49-F238E27FC236}">
                  <a16:creationId xmlns:a16="http://schemas.microsoft.com/office/drawing/2014/main" id="{F4B80442-4C75-E399-CD93-DF0A86F26D57}"/>
                </a:ext>
              </a:extLst>
            </p:cNvPr>
            <p:cNvSpPr/>
            <p:nvPr/>
          </p:nvSpPr>
          <p:spPr>
            <a:xfrm rot="16200000">
              <a:off x="3627829" y="3583744"/>
              <a:ext cx="1160901" cy="110759"/>
            </a:xfrm>
            <a:prstGeom prst="parallelogram">
              <a:avLst>
                <a:gd name="adj" fmla="val 98506"/>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grpSp>
      <p:sp>
        <p:nvSpPr>
          <p:cNvPr id="7" name="スクロール: 横 6">
            <a:extLst>
              <a:ext uri="{FF2B5EF4-FFF2-40B4-BE49-F238E27FC236}">
                <a16:creationId xmlns:a16="http://schemas.microsoft.com/office/drawing/2014/main" id="{B506C4E8-9A1A-17C1-55A5-71F26C628EB7}"/>
              </a:ext>
            </a:extLst>
          </p:cNvPr>
          <p:cNvSpPr/>
          <p:nvPr/>
        </p:nvSpPr>
        <p:spPr>
          <a:xfrm>
            <a:off x="8789803" y="3242930"/>
            <a:ext cx="2563997" cy="808075"/>
          </a:xfrm>
          <a:prstGeom prst="horizontalScroll">
            <a:avLst>
              <a:gd name="adj" fmla="val 750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のさきをうう</a:t>
            </a:r>
            <a:endParaRPr kumimoji="1" lang="ja-JP" altLang="en-US" sz="2400" dirty="0">
              <a:solidFill>
                <a:schemeClr val="tx1"/>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59297CDA-1DD7-EDA8-2C2A-D5CB1B01833F}"/>
              </a:ext>
            </a:extLst>
          </p:cNvPr>
          <p:cNvSpPr txBox="1"/>
          <p:nvPr/>
        </p:nvSpPr>
        <p:spPr>
          <a:xfrm>
            <a:off x="1341030" y="2643152"/>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平文</a:t>
            </a:r>
            <a:endParaRPr lang="ja-JP" altLang="en-US" sz="2400" b="1" dirty="0"/>
          </a:p>
        </p:txBody>
      </p:sp>
      <p:sp>
        <p:nvSpPr>
          <p:cNvPr id="10" name="テキスト ボックス 9">
            <a:extLst>
              <a:ext uri="{FF2B5EF4-FFF2-40B4-BE49-F238E27FC236}">
                <a16:creationId xmlns:a16="http://schemas.microsoft.com/office/drawing/2014/main" id="{5826C5B6-504A-4654-7875-C7B2F556AA6E}"/>
              </a:ext>
            </a:extLst>
          </p:cNvPr>
          <p:cNvSpPr txBox="1"/>
          <p:nvPr/>
        </p:nvSpPr>
        <p:spPr>
          <a:xfrm>
            <a:off x="5376086" y="2216300"/>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暗号鍵</a:t>
            </a:r>
            <a:endParaRPr lang="ja-JP" altLang="en-US" sz="2400" b="1" dirty="0"/>
          </a:p>
        </p:txBody>
      </p:sp>
      <p:sp>
        <p:nvSpPr>
          <p:cNvPr id="11" name="テキスト ボックス 10">
            <a:extLst>
              <a:ext uri="{FF2B5EF4-FFF2-40B4-BE49-F238E27FC236}">
                <a16:creationId xmlns:a16="http://schemas.microsoft.com/office/drawing/2014/main" id="{CA5FBF1E-0FE4-F041-0585-DE800365683E}"/>
              </a:ext>
            </a:extLst>
          </p:cNvPr>
          <p:cNvSpPr txBox="1"/>
          <p:nvPr/>
        </p:nvSpPr>
        <p:spPr>
          <a:xfrm>
            <a:off x="9411142" y="2643152"/>
            <a:ext cx="1156291" cy="461665"/>
          </a:xfrm>
          <a:prstGeom prst="rect">
            <a:avLst/>
          </a:prstGeom>
          <a:noFill/>
        </p:spPr>
        <p:txBody>
          <a:bodyPr wrap="square">
            <a:spAutoFit/>
          </a:bodyPr>
          <a:lstStyle/>
          <a:p>
            <a:r>
              <a:rPr kumimoji="1" lang="ja-JP" altLang="en-US" sz="2400" b="1" dirty="0">
                <a:solidFill>
                  <a:schemeClr val="tx1"/>
                </a:solidFill>
                <a:latin typeface="Meiryo UI" panose="020B0604030504040204" pitchFamily="50" charset="-128"/>
                <a:ea typeface="Meiryo UI" panose="020B0604030504040204" pitchFamily="50" charset="-128"/>
              </a:rPr>
              <a:t>暗号文</a:t>
            </a:r>
            <a:endParaRPr lang="ja-JP" altLang="en-US" sz="2400" b="1" dirty="0"/>
          </a:p>
        </p:txBody>
      </p:sp>
      <p:sp>
        <p:nvSpPr>
          <p:cNvPr id="12" name="矢印: 右 11">
            <a:extLst>
              <a:ext uri="{FF2B5EF4-FFF2-40B4-BE49-F238E27FC236}">
                <a16:creationId xmlns:a16="http://schemas.microsoft.com/office/drawing/2014/main" id="{D1C22F59-B521-B1B4-903F-889E86D99689}"/>
              </a:ext>
            </a:extLst>
          </p:cNvPr>
          <p:cNvSpPr/>
          <p:nvPr/>
        </p:nvSpPr>
        <p:spPr>
          <a:xfrm>
            <a:off x="3449379" y="3288339"/>
            <a:ext cx="781827" cy="717255"/>
          </a:xfrm>
          <a:prstGeom prst="rightArrow">
            <a:avLst/>
          </a:prstGeom>
        </p:spPr>
        <p:style>
          <a:lnRef idx="2">
            <a:schemeClr val="dk1"/>
          </a:lnRef>
          <a:fillRef idx="1">
            <a:schemeClr val="lt1"/>
          </a:fillRef>
          <a:effectRef idx="0">
            <a:schemeClr val="dk1"/>
          </a:effectRef>
          <a:fontRef idx="minor">
            <a:schemeClr val="dk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373BC5D8-61EA-7E87-8FE7-CF00A60DAB03}"/>
              </a:ext>
            </a:extLst>
          </p:cNvPr>
          <p:cNvSpPr txBox="1"/>
          <p:nvPr/>
        </p:nvSpPr>
        <p:spPr>
          <a:xfrm>
            <a:off x="1646494" y="5180935"/>
            <a:ext cx="8854706" cy="584775"/>
          </a:xfrm>
          <a:prstGeom prst="rect">
            <a:avLst/>
          </a:prstGeom>
          <a:noFill/>
        </p:spPr>
        <p:txBody>
          <a:bodyPr wrap="square">
            <a:spAutoFit/>
          </a:bodyPr>
          <a:lstStyle/>
          <a:p>
            <a:pPr algn="ctr"/>
            <a:r>
              <a:rPr kumimoji="1" lang="ja-JP" altLang="en-US" sz="3200" b="1" dirty="0">
                <a:solidFill>
                  <a:schemeClr val="tx1"/>
                </a:solidFill>
                <a:latin typeface="Meiryo UI" panose="020B0604030504040204" pitchFamily="50" charset="-128"/>
                <a:ea typeface="Meiryo UI" panose="020B0604030504040204" pitchFamily="50" charset="-128"/>
              </a:rPr>
              <a:t>暗号文</a:t>
            </a:r>
            <a:r>
              <a:rPr kumimoji="1" lang="ja-JP" altLang="en-US" sz="3200" dirty="0">
                <a:solidFill>
                  <a:schemeClr val="tx1"/>
                </a:solidFill>
                <a:latin typeface="Meiryo UI" panose="020B0604030504040204" pitchFamily="50" charset="-128"/>
                <a:ea typeface="Meiryo UI" panose="020B0604030504040204" pitchFamily="50" charset="-128"/>
              </a:rPr>
              <a:t>を、</a:t>
            </a:r>
            <a:r>
              <a:rPr kumimoji="1" lang="ja-JP" altLang="en-US" sz="3200" b="1" dirty="0">
                <a:solidFill>
                  <a:schemeClr val="tx1"/>
                </a:solidFill>
                <a:latin typeface="Meiryo UI" panose="020B0604030504040204" pitchFamily="50" charset="-128"/>
                <a:ea typeface="Meiryo UI" panose="020B0604030504040204" pitchFamily="50" charset="-128"/>
              </a:rPr>
              <a:t>暗号鍵</a:t>
            </a:r>
            <a:r>
              <a:rPr kumimoji="1" lang="ja-JP" altLang="en-US" sz="3200" dirty="0">
                <a:solidFill>
                  <a:schemeClr val="tx1"/>
                </a:solidFill>
                <a:latin typeface="Meiryo UI" panose="020B0604030504040204" pitchFamily="50" charset="-128"/>
                <a:ea typeface="Meiryo UI" panose="020B0604030504040204" pitchFamily="50" charset="-128"/>
              </a:rPr>
              <a:t>を使って</a:t>
            </a:r>
            <a:r>
              <a:rPr kumimoji="1" lang="ja-JP" altLang="en-US" sz="3200" b="1" dirty="0">
                <a:solidFill>
                  <a:schemeClr val="tx1"/>
                </a:solidFill>
                <a:latin typeface="Meiryo UI" panose="020B0604030504040204" pitchFamily="50" charset="-128"/>
                <a:ea typeface="Meiryo UI" panose="020B0604030504040204" pitchFamily="50" charset="-128"/>
              </a:rPr>
              <a:t>平文</a:t>
            </a:r>
            <a:r>
              <a:rPr kumimoji="1" lang="ja-JP" altLang="en-US" sz="3200" dirty="0">
                <a:solidFill>
                  <a:schemeClr val="tx1"/>
                </a:solidFill>
                <a:latin typeface="Meiryo UI" panose="020B0604030504040204" pitchFamily="50" charset="-128"/>
                <a:ea typeface="Meiryo UI" panose="020B0604030504040204" pitchFamily="50" charset="-128"/>
              </a:rPr>
              <a:t>に戻すことが</a:t>
            </a:r>
            <a:r>
              <a:rPr kumimoji="1" lang="ja-JP" altLang="en-US" sz="3200" b="1" dirty="0">
                <a:solidFill>
                  <a:schemeClr val="tx1"/>
                </a:solidFill>
                <a:latin typeface="Meiryo UI" panose="020B0604030504040204" pitchFamily="50" charset="-128"/>
                <a:ea typeface="Meiryo UI" panose="020B0604030504040204" pitchFamily="50" charset="-128"/>
              </a:rPr>
              <a:t>復号</a:t>
            </a:r>
            <a:endParaRPr lang="ja-JP" altLang="en-US" sz="3200" b="1" dirty="0"/>
          </a:p>
        </p:txBody>
      </p:sp>
      <p:sp>
        <p:nvSpPr>
          <p:cNvPr id="16" name="テキスト ボックス 15">
            <a:extLst>
              <a:ext uri="{FF2B5EF4-FFF2-40B4-BE49-F238E27FC236}">
                <a16:creationId xmlns:a16="http://schemas.microsoft.com/office/drawing/2014/main" id="{5ADA0B9C-5FEB-B10E-2AD2-66EAC5E2F5F8}"/>
              </a:ext>
            </a:extLst>
          </p:cNvPr>
          <p:cNvSpPr txBox="1"/>
          <p:nvPr/>
        </p:nvSpPr>
        <p:spPr>
          <a:xfrm>
            <a:off x="1646494" y="1157189"/>
            <a:ext cx="8854706" cy="584775"/>
          </a:xfrm>
          <a:prstGeom prst="rect">
            <a:avLst/>
          </a:prstGeom>
          <a:noFill/>
        </p:spPr>
        <p:txBody>
          <a:bodyPr wrap="square">
            <a:spAutoFit/>
          </a:bodyPr>
          <a:lstStyle/>
          <a:p>
            <a:pPr algn="ctr"/>
            <a:r>
              <a:rPr kumimoji="1" lang="ja-JP" altLang="en-US" sz="3200" b="1" dirty="0">
                <a:solidFill>
                  <a:schemeClr val="tx1"/>
                </a:solidFill>
                <a:latin typeface="Meiryo UI" panose="020B0604030504040204" pitchFamily="50" charset="-128"/>
                <a:ea typeface="Meiryo UI" panose="020B0604030504040204" pitchFamily="50" charset="-128"/>
              </a:rPr>
              <a:t>平文</a:t>
            </a:r>
            <a:r>
              <a:rPr kumimoji="1" lang="ja-JP" altLang="en-US" sz="3200" dirty="0">
                <a:solidFill>
                  <a:schemeClr val="tx1"/>
                </a:solidFill>
                <a:latin typeface="Meiryo UI" panose="020B0604030504040204" pitchFamily="50" charset="-128"/>
                <a:ea typeface="Meiryo UI" panose="020B0604030504040204" pitchFamily="50" charset="-128"/>
              </a:rPr>
              <a:t>を、</a:t>
            </a:r>
            <a:r>
              <a:rPr kumimoji="1" lang="ja-JP" altLang="en-US" sz="3200" b="1" dirty="0">
                <a:solidFill>
                  <a:schemeClr val="tx1"/>
                </a:solidFill>
                <a:latin typeface="Meiryo UI" panose="020B0604030504040204" pitchFamily="50" charset="-128"/>
                <a:ea typeface="Meiryo UI" panose="020B0604030504040204" pitchFamily="50" charset="-128"/>
              </a:rPr>
              <a:t>暗号鍵</a:t>
            </a:r>
            <a:r>
              <a:rPr kumimoji="1" lang="ja-JP" altLang="en-US" sz="3200" dirty="0">
                <a:solidFill>
                  <a:schemeClr val="tx1"/>
                </a:solidFill>
                <a:latin typeface="Meiryo UI" panose="020B0604030504040204" pitchFamily="50" charset="-128"/>
                <a:ea typeface="Meiryo UI" panose="020B0604030504040204" pitchFamily="50" charset="-128"/>
              </a:rPr>
              <a:t>を使って</a:t>
            </a:r>
            <a:r>
              <a:rPr kumimoji="1" lang="ja-JP" altLang="en-US" sz="3200" b="1" dirty="0">
                <a:solidFill>
                  <a:schemeClr val="tx1"/>
                </a:solidFill>
                <a:latin typeface="Meiryo UI" panose="020B0604030504040204" pitchFamily="50" charset="-128"/>
                <a:ea typeface="Meiryo UI" panose="020B0604030504040204" pitchFamily="50" charset="-128"/>
              </a:rPr>
              <a:t>暗号文</a:t>
            </a:r>
            <a:r>
              <a:rPr kumimoji="1" lang="ja-JP" altLang="en-US" sz="3200" dirty="0">
                <a:solidFill>
                  <a:schemeClr val="tx1"/>
                </a:solidFill>
                <a:latin typeface="Meiryo UI" panose="020B0604030504040204" pitchFamily="50" charset="-128"/>
                <a:ea typeface="Meiryo UI" panose="020B0604030504040204" pitchFamily="50" charset="-128"/>
              </a:rPr>
              <a:t>にすることが</a:t>
            </a:r>
            <a:r>
              <a:rPr kumimoji="1" lang="ja-JP" altLang="en-US" sz="3200" b="1" dirty="0">
                <a:solidFill>
                  <a:schemeClr val="tx1"/>
                </a:solidFill>
                <a:latin typeface="Meiryo UI" panose="020B0604030504040204" pitchFamily="50" charset="-128"/>
                <a:ea typeface="Meiryo UI" panose="020B0604030504040204" pitchFamily="50" charset="-128"/>
              </a:rPr>
              <a:t>暗号化</a:t>
            </a:r>
            <a:endParaRPr lang="ja-JP" altLang="en-US" sz="3200" b="1" dirty="0"/>
          </a:p>
        </p:txBody>
      </p:sp>
      <p:sp>
        <p:nvSpPr>
          <p:cNvPr id="17" name="右大かっこ 16">
            <a:extLst>
              <a:ext uri="{FF2B5EF4-FFF2-40B4-BE49-F238E27FC236}">
                <a16:creationId xmlns:a16="http://schemas.microsoft.com/office/drawing/2014/main" id="{590E7007-2792-4778-63CF-48427FE7CCB5}"/>
              </a:ext>
            </a:extLst>
          </p:cNvPr>
          <p:cNvSpPr/>
          <p:nvPr/>
        </p:nvSpPr>
        <p:spPr>
          <a:xfrm rot="16200000">
            <a:off x="5499401" y="-1211075"/>
            <a:ext cx="722029" cy="7101455"/>
          </a:xfrm>
          <a:prstGeom prst="rightBracket">
            <a:avLst>
              <a:gd name="adj" fmla="val 57132"/>
            </a:avLst>
          </a:prstGeom>
          <a:ln w="69850">
            <a:headEnd type="none" w="med" len="med"/>
            <a:tailEnd type="arrow"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8" name="右大かっこ 17">
            <a:extLst>
              <a:ext uri="{FF2B5EF4-FFF2-40B4-BE49-F238E27FC236}">
                <a16:creationId xmlns:a16="http://schemas.microsoft.com/office/drawing/2014/main" id="{59C52CA4-EB78-0AB1-2055-459DF382F8CD}"/>
              </a:ext>
            </a:extLst>
          </p:cNvPr>
          <p:cNvSpPr/>
          <p:nvPr/>
        </p:nvSpPr>
        <p:spPr>
          <a:xfrm rot="5400000">
            <a:off x="5499401" y="1099525"/>
            <a:ext cx="722029" cy="7101455"/>
          </a:xfrm>
          <a:prstGeom prst="rightBracket">
            <a:avLst>
              <a:gd name="adj" fmla="val 57132"/>
            </a:avLst>
          </a:prstGeom>
          <a:ln w="69850">
            <a:headEnd type="none" w="med" len="med"/>
            <a:tailEnd type="arrow"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598033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66DDD1DF-530A-BE6B-9066-17F4AA439DDE}"/>
              </a:ext>
            </a:extLst>
          </p:cNvPr>
          <p:cNvSpPr>
            <a:spLocks noGrp="1"/>
          </p:cNvSpPr>
          <p:nvPr>
            <p:ph type="title"/>
          </p:nvPr>
        </p:nvSpPr>
        <p:spPr/>
        <p:txBody>
          <a:bodyPr/>
          <a:lstStyle/>
          <a:p>
            <a:r>
              <a:rPr lang="ja-JP" altLang="en-US" dirty="0"/>
              <a:t>暗号は「解ける」のか</a:t>
            </a:r>
          </a:p>
        </p:txBody>
      </p:sp>
      <p:sp>
        <p:nvSpPr>
          <p:cNvPr id="4" name="コンテンツ プレースホルダー 3">
            <a:extLst>
              <a:ext uri="{FF2B5EF4-FFF2-40B4-BE49-F238E27FC236}">
                <a16:creationId xmlns:a16="http://schemas.microsoft.com/office/drawing/2014/main" id="{FDB1661E-26BC-7142-240B-598B0B8FE56A}"/>
              </a:ext>
            </a:extLst>
          </p:cNvPr>
          <p:cNvSpPr>
            <a:spLocks noGrp="1"/>
          </p:cNvSpPr>
          <p:nvPr>
            <p:ph idx="1"/>
          </p:nvPr>
        </p:nvSpPr>
        <p:spPr/>
        <p:txBody>
          <a:bodyPr/>
          <a:lstStyle/>
          <a:p>
            <a:r>
              <a:rPr lang="ja-JP" altLang="en-US" dirty="0"/>
              <a:t>解けない暗号はない。</a:t>
            </a:r>
            <a:br>
              <a:rPr lang="en-US" altLang="ja-JP" dirty="0"/>
            </a:br>
            <a:r>
              <a:rPr lang="ja-JP" altLang="en-US" dirty="0"/>
              <a:t>全ての暗号は、十分な時間があれば必ず解読できる。</a:t>
            </a:r>
            <a:endParaRPr lang="en-US" altLang="ja-JP" dirty="0"/>
          </a:p>
          <a:p>
            <a:r>
              <a:rPr lang="ja-JP" altLang="en-US" dirty="0"/>
              <a:t>が、今使われている暗号は、今あるコンピュータをどう使っても、</a:t>
            </a:r>
            <a:br>
              <a:rPr lang="en-US" altLang="ja-JP" dirty="0"/>
            </a:br>
            <a:r>
              <a:rPr lang="ja-JP" altLang="en-US" dirty="0"/>
              <a:t>現実的な時間で解読することができないため、安全に使うことができる。</a:t>
            </a:r>
          </a:p>
        </p:txBody>
      </p:sp>
    </p:spTree>
    <p:extLst>
      <p:ext uri="{BB962C8B-B14F-4D97-AF65-F5344CB8AC3E}">
        <p14:creationId xmlns:p14="http://schemas.microsoft.com/office/powerpoint/2010/main" val="3404931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F997D-D059-593C-2EE3-DE1B12DE6700}"/>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8546E9A-902D-C5C0-B66A-C409694BD8B7}"/>
              </a:ext>
            </a:extLst>
          </p:cNvPr>
          <p:cNvSpPr>
            <a:spLocks noGrp="1"/>
          </p:cNvSpPr>
          <p:nvPr>
            <p:ph type="title"/>
          </p:nvPr>
        </p:nvSpPr>
        <p:spPr/>
        <p:txBody>
          <a:bodyPr/>
          <a:lstStyle/>
          <a:p>
            <a:r>
              <a:rPr lang="ja-JP" altLang="en-US" dirty="0"/>
              <a:t>共通鍵暗号と公開鍵暗号</a:t>
            </a:r>
          </a:p>
        </p:txBody>
      </p:sp>
      <p:sp>
        <p:nvSpPr>
          <p:cNvPr id="5" name="テキスト プレースホルダー 4">
            <a:extLst>
              <a:ext uri="{FF2B5EF4-FFF2-40B4-BE49-F238E27FC236}">
                <a16:creationId xmlns:a16="http://schemas.microsoft.com/office/drawing/2014/main" id="{619F22D1-3C8E-D7E5-1201-D5CD98449464}"/>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536867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D7ED70C-3923-988D-8D5B-F1804FAC7740}"/>
              </a:ext>
            </a:extLst>
          </p:cNvPr>
          <p:cNvSpPr>
            <a:spLocks noGrp="1"/>
          </p:cNvSpPr>
          <p:nvPr>
            <p:ph type="title"/>
          </p:nvPr>
        </p:nvSpPr>
        <p:spPr/>
        <p:txBody>
          <a:bodyPr/>
          <a:lstStyle/>
          <a:p>
            <a:r>
              <a:rPr lang="ja-JP" altLang="en-US" dirty="0"/>
              <a:t>共通鍵暗号</a:t>
            </a:r>
          </a:p>
        </p:txBody>
      </p:sp>
      <p:sp>
        <p:nvSpPr>
          <p:cNvPr id="5" name="コンテンツ プレースホルダー 4">
            <a:extLst>
              <a:ext uri="{FF2B5EF4-FFF2-40B4-BE49-F238E27FC236}">
                <a16:creationId xmlns:a16="http://schemas.microsoft.com/office/drawing/2014/main" id="{2944D110-E95B-C850-9E55-D2724F43090D}"/>
              </a:ext>
            </a:extLst>
          </p:cNvPr>
          <p:cNvSpPr>
            <a:spLocks noGrp="1"/>
          </p:cNvSpPr>
          <p:nvPr>
            <p:ph idx="1"/>
          </p:nvPr>
        </p:nvSpPr>
        <p:spPr/>
        <p:txBody>
          <a:bodyPr/>
          <a:lstStyle/>
          <a:p>
            <a:r>
              <a:rPr lang="ja-JP" altLang="en-US" dirty="0"/>
              <a:t>暗号化のための規則が暗号鍵。</a:t>
            </a:r>
            <a:endParaRPr lang="en-US" altLang="ja-JP" dirty="0"/>
          </a:p>
          <a:p>
            <a:r>
              <a:rPr lang="ja-JP" altLang="en-US" dirty="0"/>
              <a:t>同じ規則で、暗号化も復号もできるものを共通鍵暗号と言う。</a:t>
            </a:r>
            <a:endParaRPr lang="en-US" altLang="ja-JP" dirty="0"/>
          </a:p>
          <a:p>
            <a:pPr lvl="1"/>
            <a:r>
              <a:rPr lang="ja-JP" altLang="en-US" dirty="0"/>
              <a:t>暗号鍵を持っていれば、暗号化も復号もできる。</a:t>
            </a:r>
            <a:endParaRPr lang="en-US" altLang="ja-JP" dirty="0"/>
          </a:p>
          <a:p>
            <a:pPr lvl="1"/>
            <a:r>
              <a:rPr lang="ja-JP" altLang="en-US" dirty="0"/>
              <a:t>さきほどの例のような「</a:t>
            </a:r>
            <a:r>
              <a:rPr lang="en-US" altLang="ja-JP" dirty="0"/>
              <a:t>1</a:t>
            </a:r>
            <a:r>
              <a:rPr lang="ja-JP" altLang="en-US" dirty="0"/>
              <a:t>文字ずらす」は共通鍵暗号。</a:t>
            </a:r>
            <a:endParaRPr lang="en-US" altLang="ja-JP" dirty="0"/>
          </a:p>
          <a:p>
            <a:endParaRPr lang="en-US" altLang="ja-JP" dirty="0"/>
          </a:p>
          <a:p>
            <a:r>
              <a:rPr lang="ja-JP" altLang="en-US" dirty="0"/>
              <a:t>代表的な共通鍵暗号：</a:t>
            </a:r>
            <a:r>
              <a:rPr lang="en-US" altLang="ja-JP" dirty="0"/>
              <a:t>AES</a:t>
            </a:r>
            <a:r>
              <a:rPr lang="ja-JP" altLang="en-US" dirty="0"/>
              <a:t>暗号</a:t>
            </a:r>
          </a:p>
        </p:txBody>
      </p:sp>
    </p:spTree>
    <p:extLst>
      <p:ext uri="{BB962C8B-B14F-4D97-AF65-F5344CB8AC3E}">
        <p14:creationId xmlns:p14="http://schemas.microsoft.com/office/powerpoint/2010/main" val="3897121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8AD90F-C605-A602-93A8-684B7F9CED0C}"/>
              </a:ext>
            </a:extLst>
          </p:cNvPr>
          <p:cNvSpPr>
            <a:spLocks noGrp="1"/>
          </p:cNvSpPr>
          <p:nvPr>
            <p:ph type="title"/>
          </p:nvPr>
        </p:nvSpPr>
        <p:spPr/>
        <p:txBody>
          <a:bodyPr/>
          <a:lstStyle/>
          <a:p>
            <a:r>
              <a:rPr kumimoji="1" lang="ja-JP" altLang="en-US" dirty="0"/>
              <a:t>共通鍵暗号の限界</a:t>
            </a:r>
          </a:p>
        </p:txBody>
      </p:sp>
      <p:sp>
        <p:nvSpPr>
          <p:cNvPr id="3" name="コンテンツ プレースホルダー 2">
            <a:extLst>
              <a:ext uri="{FF2B5EF4-FFF2-40B4-BE49-F238E27FC236}">
                <a16:creationId xmlns:a16="http://schemas.microsoft.com/office/drawing/2014/main" id="{D5FB6C67-A897-BF02-FE53-B4C54A8737DE}"/>
              </a:ext>
            </a:extLst>
          </p:cNvPr>
          <p:cNvSpPr>
            <a:spLocks noGrp="1"/>
          </p:cNvSpPr>
          <p:nvPr>
            <p:ph idx="1"/>
          </p:nvPr>
        </p:nvSpPr>
        <p:spPr>
          <a:xfrm>
            <a:off x="838200" y="1093695"/>
            <a:ext cx="10515600" cy="1777096"/>
          </a:xfrm>
        </p:spPr>
        <p:txBody>
          <a:bodyPr>
            <a:normAutofit/>
          </a:bodyPr>
          <a:lstStyle/>
          <a:p>
            <a:r>
              <a:rPr kumimoji="1" lang="ja-JP" altLang="en-US" dirty="0"/>
              <a:t>事前に秘密裏に鍵を交換しておく必要がある。</a:t>
            </a:r>
            <a:endParaRPr kumimoji="1" lang="en-US" altLang="ja-JP" dirty="0"/>
          </a:p>
          <a:p>
            <a:r>
              <a:rPr lang="en-US" altLang="ja-JP" dirty="0"/>
              <a:t>N</a:t>
            </a:r>
            <a:r>
              <a:rPr lang="ja-JP" altLang="en-US" dirty="0"/>
              <a:t>者の間でそれぞれ暗号化を行うには、</a:t>
            </a:r>
            <a:r>
              <a:rPr lang="en-US" altLang="ja-JP" sz="1800" dirty="0"/>
              <a:t>N</a:t>
            </a:r>
            <a:r>
              <a:rPr lang="en-US" altLang="ja-JP" dirty="0"/>
              <a:t>C</a:t>
            </a:r>
            <a:r>
              <a:rPr lang="en-US" altLang="ja-JP" sz="1800" dirty="0"/>
              <a:t>2</a:t>
            </a:r>
            <a:r>
              <a:rPr lang="ja-JP" altLang="en-US" dirty="0"/>
              <a:t>種類の鍵が必要になる。</a:t>
            </a:r>
            <a:br>
              <a:rPr lang="en-US" altLang="ja-JP" dirty="0"/>
            </a:br>
            <a:r>
              <a:rPr lang="ja-JP" altLang="en-US" dirty="0"/>
              <a:t>世の中の通信全てを共通鍵暗号で暗号化するのは現実的でない。</a:t>
            </a:r>
            <a:endParaRPr kumimoji="1" lang="ja-JP" altLang="en-US" dirty="0"/>
          </a:p>
        </p:txBody>
      </p:sp>
      <p:sp>
        <p:nvSpPr>
          <p:cNvPr id="4" name="コンテンツ プレースホルダー 2">
            <a:extLst>
              <a:ext uri="{FF2B5EF4-FFF2-40B4-BE49-F238E27FC236}">
                <a16:creationId xmlns:a16="http://schemas.microsoft.com/office/drawing/2014/main" id="{9D601E6F-E613-5218-2DF8-FD3446C19D94}"/>
              </a:ext>
            </a:extLst>
          </p:cNvPr>
          <p:cNvSpPr txBox="1">
            <a:spLocks/>
          </p:cNvSpPr>
          <p:nvPr/>
        </p:nvSpPr>
        <p:spPr>
          <a:xfrm>
            <a:off x="1840318" y="3429000"/>
            <a:ext cx="4371975" cy="189715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t>３人なら</a:t>
            </a:r>
            <a:r>
              <a:rPr lang="en-US" altLang="ja-JP" dirty="0"/>
              <a:t>…</a:t>
            </a:r>
            <a:r>
              <a:rPr lang="ja-JP" altLang="en-US" dirty="0"/>
              <a:t>３種類</a:t>
            </a:r>
            <a:endParaRPr lang="en-US" altLang="ja-JP" dirty="0"/>
          </a:p>
          <a:p>
            <a:pPr marL="0" indent="0">
              <a:buNone/>
            </a:pPr>
            <a:r>
              <a:rPr lang="ja-JP" altLang="en-US" dirty="0"/>
              <a:t>６人なら</a:t>
            </a:r>
            <a:r>
              <a:rPr lang="en-US" altLang="ja-JP" dirty="0"/>
              <a:t>…15</a:t>
            </a:r>
            <a:r>
              <a:rPr lang="ja-JP" altLang="en-US" dirty="0"/>
              <a:t>種類</a:t>
            </a:r>
            <a:endParaRPr lang="en-US" altLang="ja-JP" dirty="0"/>
          </a:p>
          <a:p>
            <a:pPr marL="0" indent="0">
              <a:buNone/>
            </a:pPr>
            <a:r>
              <a:rPr lang="en-US" altLang="ja-JP" dirty="0"/>
              <a:t>10</a:t>
            </a:r>
            <a:r>
              <a:rPr lang="ja-JP" altLang="en-US" dirty="0"/>
              <a:t>人なら</a:t>
            </a:r>
            <a:r>
              <a:rPr lang="en-US" altLang="ja-JP" dirty="0"/>
              <a:t>…45</a:t>
            </a:r>
            <a:r>
              <a:rPr lang="ja-JP" altLang="en-US" dirty="0"/>
              <a:t>種類</a:t>
            </a:r>
            <a:endParaRPr lang="en-US" altLang="ja-JP" dirty="0"/>
          </a:p>
          <a:p>
            <a:pPr marL="0" indent="0">
              <a:buNone/>
            </a:pPr>
            <a:r>
              <a:rPr lang="en-US" altLang="ja-JP" dirty="0"/>
              <a:t>100</a:t>
            </a:r>
            <a:r>
              <a:rPr lang="ja-JP" altLang="en-US" dirty="0"/>
              <a:t>人なら</a:t>
            </a:r>
            <a:r>
              <a:rPr lang="en-US" altLang="ja-JP" dirty="0"/>
              <a:t>…2,450</a:t>
            </a:r>
            <a:r>
              <a:rPr lang="ja-JP" altLang="en-US" dirty="0"/>
              <a:t>種類</a:t>
            </a:r>
          </a:p>
        </p:txBody>
      </p:sp>
      <p:grpSp>
        <p:nvGrpSpPr>
          <p:cNvPr id="5" name="グループ化 4">
            <a:extLst>
              <a:ext uri="{FF2B5EF4-FFF2-40B4-BE49-F238E27FC236}">
                <a16:creationId xmlns:a16="http://schemas.microsoft.com/office/drawing/2014/main" id="{F69600B6-AFF6-942E-BF4A-797649EA449B}"/>
              </a:ext>
            </a:extLst>
          </p:cNvPr>
          <p:cNvGrpSpPr/>
          <p:nvPr/>
        </p:nvGrpSpPr>
        <p:grpSpPr>
          <a:xfrm>
            <a:off x="8557555" y="2870791"/>
            <a:ext cx="273316" cy="603399"/>
            <a:chOff x="5732308" y="2777814"/>
            <a:chExt cx="651186" cy="1437623"/>
          </a:xfrm>
          <a:solidFill>
            <a:schemeClr val="accent4">
              <a:lumMod val="50000"/>
            </a:schemeClr>
          </a:solidFill>
        </p:grpSpPr>
        <p:sp>
          <p:nvSpPr>
            <p:cNvPr id="6" name="フローチャート: 論理積ゲート 5">
              <a:extLst>
                <a:ext uri="{FF2B5EF4-FFF2-40B4-BE49-F238E27FC236}">
                  <a16:creationId xmlns:a16="http://schemas.microsoft.com/office/drawing/2014/main" id="{AE7AB803-352F-812D-6557-BA73AF04A58D}"/>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7" name="楕円 6">
              <a:extLst>
                <a:ext uri="{FF2B5EF4-FFF2-40B4-BE49-F238E27FC236}">
                  <a16:creationId xmlns:a16="http://schemas.microsoft.com/office/drawing/2014/main" id="{7446773B-35AF-5178-AC1C-7020BE3FD75F}"/>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A</a:t>
              </a:r>
              <a:endParaRPr kumimoji="1" lang="ja-JP" altLang="en-US" sz="1200" b="1" dirty="0">
                <a:latin typeface="Meiryo UI" panose="020B0604030504040204" pitchFamily="50" charset="-128"/>
                <a:ea typeface="Meiryo UI" panose="020B0604030504040204" pitchFamily="50" charset="-128"/>
              </a:endParaRPr>
            </a:p>
          </p:txBody>
        </p:sp>
      </p:grpSp>
      <p:grpSp>
        <p:nvGrpSpPr>
          <p:cNvPr id="8" name="グループ化 7">
            <a:extLst>
              <a:ext uri="{FF2B5EF4-FFF2-40B4-BE49-F238E27FC236}">
                <a16:creationId xmlns:a16="http://schemas.microsoft.com/office/drawing/2014/main" id="{986E0070-1529-730C-E865-83FEDBCFA698}"/>
              </a:ext>
            </a:extLst>
          </p:cNvPr>
          <p:cNvGrpSpPr/>
          <p:nvPr/>
        </p:nvGrpSpPr>
        <p:grpSpPr>
          <a:xfrm>
            <a:off x="8540831" y="5337885"/>
            <a:ext cx="273316" cy="603399"/>
            <a:chOff x="5732308" y="2777814"/>
            <a:chExt cx="651186" cy="1437623"/>
          </a:xfrm>
          <a:solidFill>
            <a:schemeClr val="accent5">
              <a:lumMod val="50000"/>
            </a:schemeClr>
          </a:solidFill>
        </p:grpSpPr>
        <p:sp>
          <p:nvSpPr>
            <p:cNvPr id="9" name="フローチャート: 論理積ゲート 8">
              <a:extLst>
                <a:ext uri="{FF2B5EF4-FFF2-40B4-BE49-F238E27FC236}">
                  <a16:creationId xmlns:a16="http://schemas.microsoft.com/office/drawing/2014/main" id="{EB1C739C-D075-4917-D662-0091AEC29BF4}"/>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0" name="楕円 9">
              <a:extLst>
                <a:ext uri="{FF2B5EF4-FFF2-40B4-BE49-F238E27FC236}">
                  <a16:creationId xmlns:a16="http://schemas.microsoft.com/office/drawing/2014/main" id="{33BD28D3-94FA-2FCF-70A9-B35C67A54A5A}"/>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X</a:t>
              </a:r>
              <a:endParaRPr kumimoji="1" lang="ja-JP" altLang="en-US" sz="1200" b="1" dirty="0">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40614FFA-72E9-BC0F-5F1E-91998A1BF0EB}"/>
              </a:ext>
            </a:extLst>
          </p:cNvPr>
          <p:cNvGrpSpPr/>
          <p:nvPr/>
        </p:nvGrpSpPr>
        <p:grpSpPr>
          <a:xfrm>
            <a:off x="7318598" y="3527357"/>
            <a:ext cx="273316" cy="603399"/>
            <a:chOff x="5732308" y="2777814"/>
            <a:chExt cx="651186" cy="1437623"/>
          </a:xfrm>
          <a:solidFill>
            <a:schemeClr val="accent3">
              <a:lumMod val="50000"/>
            </a:schemeClr>
          </a:solidFill>
        </p:grpSpPr>
        <p:sp>
          <p:nvSpPr>
            <p:cNvPr id="12" name="フローチャート: 論理積ゲート 11">
              <a:extLst>
                <a:ext uri="{FF2B5EF4-FFF2-40B4-BE49-F238E27FC236}">
                  <a16:creationId xmlns:a16="http://schemas.microsoft.com/office/drawing/2014/main" id="{02EE10D7-8AE8-B7E3-A3D3-558C0007F440}"/>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3" name="楕円 12">
              <a:extLst>
                <a:ext uri="{FF2B5EF4-FFF2-40B4-BE49-F238E27FC236}">
                  <a16:creationId xmlns:a16="http://schemas.microsoft.com/office/drawing/2014/main" id="{140E632B-6A44-0C09-6DF4-70A57D071ECC}"/>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Y</a:t>
              </a:r>
              <a:endParaRPr kumimoji="1" lang="ja-JP" altLang="en-US" sz="1200" b="1" dirty="0">
                <a:latin typeface="Meiryo UI" panose="020B0604030504040204" pitchFamily="50" charset="-128"/>
                <a:ea typeface="Meiryo UI" panose="020B0604030504040204" pitchFamily="50" charset="-128"/>
              </a:endParaRPr>
            </a:p>
          </p:txBody>
        </p:sp>
      </p:grpSp>
      <p:grpSp>
        <p:nvGrpSpPr>
          <p:cNvPr id="14" name="グループ化 13">
            <a:extLst>
              <a:ext uri="{FF2B5EF4-FFF2-40B4-BE49-F238E27FC236}">
                <a16:creationId xmlns:a16="http://schemas.microsoft.com/office/drawing/2014/main" id="{B9853439-3439-67B4-4092-1BF8EF15DA63}"/>
              </a:ext>
            </a:extLst>
          </p:cNvPr>
          <p:cNvGrpSpPr/>
          <p:nvPr/>
        </p:nvGrpSpPr>
        <p:grpSpPr>
          <a:xfrm>
            <a:off x="7335320" y="4752227"/>
            <a:ext cx="273316" cy="603399"/>
            <a:chOff x="5732308" y="2777814"/>
            <a:chExt cx="651186" cy="1437623"/>
          </a:xfrm>
          <a:solidFill>
            <a:schemeClr val="tx2">
              <a:lumMod val="90000"/>
              <a:lumOff val="10000"/>
            </a:schemeClr>
          </a:solidFill>
        </p:grpSpPr>
        <p:sp>
          <p:nvSpPr>
            <p:cNvPr id="15" name="フローチャート: 論理積ゲート 14">
              <a:extLst>
                <a:ext uri="{FF2B5EF4-FFF2-40B4-BE49-F238E27FC236}">
                  <a16:creationId xmlns:a16="http://schemas.microsoft.com/office/drawing/2014/main" id="{D992D678-3707-FE4D-A3A5-B633C7FAA98C}"/>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6" name="楕円 15">
              <a:extLst>
                <a:ext uri="{FF2B5EF4-FFF2-40B4-BE49-F238E27FC236}">
                  <a16:creationId xmlns:a16="http://schemas.microsoft.com/office/drawing/2014/main" id="{F4A3C181-EB9E-82AC-8589-A104312FEE9E}"/>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Z</a:t>
              </a:r>
              <a:endParaRPr kumimoji="1" lang="ja-JP" altLang="en-US" sz="1200" b="1" dirty="0">
                <a:latin typeface="Meiryo UI" panose="020B0604030504040204" pitchFamily="50" charset="-128"/>
                <a:ea typeface="Meiryo UI" panose="020B0604030504040204" pitchFamily="50" charset="-128"/>
              </a:endParaRPr>
            </a:p>
          </p:txBody>
        </p:sp>
      </p:grpSp>
      <p:grpSp>
        <p:nvGrpSpPr>
          <p:cNvPr id="17" name="グループ化 16">
            <a:extLst>
              <a:ext uri="{FF2B5EF4-FFF2-40B4-BE49-F238E27FC236}">
                <a16:creationId xmlns:a16="http://schemas.microsoft.com/office/drawing/2014/main" id="{39D362E4-148D-9980-A328-2C7017C279A8}"/>
              </a:ext>
            </a:extLst>
          </p:cNvPr>
          <p:cNvGrpSpPr/>
          <p:nvPr/>
        </p:nvGrpSpPr>
        <p:grpSpPr>
          <a:xfrm>
            <a:off x="9791441" y="4752227"/>
            <a:ext cx="273316" cy="603399"/>
            <a:chOff x="5732308" y="2777814"/>
            <a:chExt cx="651186" cy="1437623"/>
          </a:xfrm>
          <a:solidFill>
            <a:schemeClr val="bg2">
              <a:lumMod val="10000"/>
            </a:schemeClr>
          </a:solidFill>
        </p:grpSpPr>
        <p:sp>
          <p:nvSpPr>
            <p:cNvPr id="18" name="フローチャート: 論理積ゲート 17">
              <a:extLst>
                <a:ext uri="{FF2B5EF4-FFF2-40B4-BE49-F238E27FC236}">
                  <a16:creationId xmlns:a16="http://schemas.microsoft.com/office/drawing/2014/main" id="{F807037D-7FD1-AF43-1957-BBB7AD72971F}"/>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E9F04320-BBCC-A13F-E99E-94A1120CEC55}"/>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b="1" dirty="0">
                  <a:latin typeface="Meiryo UI" panose="020B0604030504040204" pitchFamily="50" charset="-128"/>
                  <a:ea typeface="Meiryo UI" panose="020B0604030504040204" pitchFamily="50" charset="-128"/>
                </a:rPr>
                <a:t>C</a:t>
              </a:r>
              <a:endParaRPr kumimoji="1" lang="ja-JP" altLang="en-US" sz="1200" b="1" dirty="0">
                <a:latin typeface="Meiryo UI" panose="020B0604030504040204" pitchFamily="50" charset="-128"/>
                <a:ea typeface="Meiryo UI" panose="020B0604030504040204" pitchFamily="50" charset="-128"/>
              </a:endParaRPr>
            </a:p>
          </p:txBody>
        </p:sp>
      </p:grpSp>
      <p:grpSp>
        <p:nvGrpSpPr>
          <p:cNvPr id="20" name="グループ化 19">
            <a:extLst>
              <a:ext uri="{FF2B5EF4-FFF2-40B4-BE49-F238E27FC236}">
                <a16:creationId xmlns:a16="http://schemas.microsoft.com/office/drawing/2014/main" id="{32A8A245-E99E-100E-6C6A-1C9E29FAD14A}"/>
              </a:ext>
            </a:extLst>
          </p:cNvPr>
          <p:cNvGrpSpPr/>
          <p:nvPr/>
        </p:nvGrpSpPr>
        <p:grpSpPr>
          <a:xfrm>
            <a:off x="9774719" y="3527357"/>
            <a:ext cx="273316" cy="603399"/>
            <a:chOff x="5732308" y="2777814"/>
            <a:chExt cx="651186" cy="1437623"/>
          </a:xfrm>
          <a:solidFill>
            <a:schemeClr val="accent2">
              <a:lumMod val="50000"/>
            </a:schemeClr>
          </a:solidFill>
        </p:grpSpPr>
        <p:sp>
          <p:nvSpPr>
            <p:cNvPr id="21" name="フローチャート: 論理積ゲート 20">
              <a:extLst>
                <a:ext uri="{FF2B5EF4-FFF2-40B4-BE49-F238E27FC236}">
                  <a16:creationId xmlns:a16="http://schemas.microsoft.com/office/drawing/2014/main" id="{417760D6-3E33-2147-220F-28645734FECA}"/>
                </a:ext>
              </a:extLst>
            </p:cNvPr>
            <p:cNvSpPr/>
            <p:nvPr/>
          </p:nvSpPr>
          <p:spPr>
            <a:xfrm rot="16200000">
              <a:off x="5614988" y="3446932"/>
              <a:ext cx="885825" cy="651186"/>
            </a:xfrm>
            <a:prstGeom prst="flowChartDelay">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01F257D0-827D-097A-5078-614D15B2F0E1}"/>
                </a:ext>
              </a:extLst>
            </p:cNvPr>
            <p:cNvSpPr/>
            <p:nvPr/>
          </p:nvSpPr>
          <p:spPr>
            <a:xfrm>
              <a:off x="5772150" y="2777814"/>
              <a:ext cx="571500" cy="651186"/>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lang="en-US" altLang="ja-JP" sz="1200" b="1" dirty="0">
                  <a:latin typeface="Meiryo UI" panose="020B0604030504040204" pitchFamily="50" charset="-128"/>
                  <a:ea typeface="Meiryo UI" panose="020B0604030504040204" pitchFamily="50" charset="-128"/>
                </a:rPr>
                <a:t>B</a:t>
              </a:r>
              <a:endParaRPr kumimoji="1" lang="ja-JP" altLang="en-US" sz="1200" b="1" dirty="0">
                <a:latin typeface="Meiryo UI" panose="020B0604030504040204" pitchFamily="50" charset="-128"/>
                <a:ea typeface="Meiryo UI" panose="020B0604030504040204" pitchFamily="50" charset="-128"/>
              </a:endParaRPr>
            </a:p>
          </p:txBody>
        </p:sp>
      </p:grpSp>
      <p:sp>
        <p:nvSpPr>
          <p:cNvPr id="23" name="矢印: 左右 22">
            <a:extLst>
              <a:ext uri="{FF2B5EF4-FFF2-40B4-BE49-F238E27FC236}">
                <a16:creationId xmlns:a16="http://schemas.microsoft.com/office/drawing/2014/main" id="{7E838908-E305-4446-53B3-28B48F9C10F6}"/>
              </a:ext>
            </a:extLst>
          </p:cNvPr>
          <p:cNvSpPr/>
          <p:nvPr/>
        </p:nvSpPr>
        <p:spPr>
          <a:xfrm>
            <a:off x="7648469" y="3758957"/>
            <a:ext cx="2027159"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4" name="矢印: 左右 23">
            <a:extLst>
              <a:ext uri="{FF2B5EF4-FFF2-40B4-BE49-F238E27FC236}">
                <a16:creationId xmlns:a16="http://schemas.microsoft.com/office/drawing/2014/main" id="{09AAC684-8F43-1A76-DBD1-80034BF5B0CE}"/>
              </a:ext>
            </a:extLst>
          </p:cNvPr>
          <p:cNvSpPr/>
          <p:nvPr/>
        </p:nvSpPr>
        <p:spPr>
          <a:xfrm>
            <a:off x="7648469" y="4920439"/>
            <a:ext cx="2027159"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5" name="矢印: 左右 24">
            <a:extLst>
              <a:ext uri="{FF2B5EF4-FFF2-40B4-BE49-F238E27FC236}">
                <a16:creationId xmlns:a16="http://schemas.microsoft.com/office/drawing/2014/main" id="{87A96DCD-3029-D99D-9F14-6284BA17C14E}"/>
              </a:ext>
            </a:extLst>
          </p:cNvPr>
          <p:cNvSpPr/>
          <p:nvPr/>
        </p:nvSpPr>
        <p:spPr>
          <a:xfrm rot="18000000">
            <a:off x="7269497" y="3996784"/>
            <a:ext cx="1597001"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6" name="矢印: 左右 25">
            <a:extLst>
              <a:ext uri="{FF2B5EF4-FFF2-40B4-BE49-F238E27FC236}">
                <a16:creationId xmlns:a16="http://schemas.microsoft.com/office/drawing/2014/main" id="{F6261AC6-AB41-97BD-859E-BF293E79382C}"/>
              </a:ext>
            </a:extLst>
          </p:cNvPr>
          <p:cNvSpPr/>
          <p:nvPr/>
        </p:nvSpPr>
        <p:spPr>
          <a:xfrm rot="18000000">
            <a:off x="8533245" y="4752227"/>
            <a:ext cx="1597001"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7" name="矢印: 左右 26">
            <a:extLst>
              <a:ext uri="{FF2B5EF4-FFF2-40B4-BE49-F238E27FC236}">
                <a16:creationId xmlns:a16="http://schemas.microsoft.com/office/drawing/2014/main" id="{9457CEA0-C668-ACCF-450F-42858A82461B}"/>
              </a:ext>
            </a:extLst>
          </p:cNvPr>
          <p:cNvSpPr/>
          <p:nvPr/>
        </p:nvSpPr>
        <p:spPr>
          <a:xfrm rot="3600000">
            <a:off x="8483702" y="3971519"/>
            <a:ext cx="1597001"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8" name="矢印: 左右 27">
            <a:extLst>
              <a:ext uri="{FF2B5EF4-FFF2-40B4-BE49-F238E27FC236}">
                <a16:creationId xmlns:a16="http://schemas.microsoft.com/office/drawing/2014/main" id="{890BF9AC-3CE6-4269-9C65-01F1E360ACB0}"/>
              </a:ext>
            </a:extLst>
          </p:cNvPr>
          <p:cNvSpPr/>
          <p:nvPr/>
        </p:nvSpPr>
        <p:spPr>
          <a:xfrm rot="3600000">
            <a:off x="7269499" y="4708633"/>
            <a:ext cx="1597001"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29" name="矢印: 左右 28">
            <a:extLst>
              <a:ext uri="{FF2B5EF4-FFF2-40B4-BE49-F238E27FC236}">
                <a16:creationId xmlns:a16="http://schemas.microsoft.com/office/drawing/2014/main" id="{DC09AB78-98D4-335A-2E79-11C161C596EB}"/>
              </a:ext>
            </a:extLst>
          </p:cNvPr>
          <p:cNvSpPr/>
          <p:nvPr/>
        </p:nvSpPr>
        <p:spPr>
          <a:xfrm rot="1800000">
            <a:off x="8859559" y="3256704"/>
            <a:ext cx="996580"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0" name="矢印: 左右 29">
            <a:extLst>
              <a:ext uri="{FF2B5EF4-FFF2-40B4-BE49-F238E27FC236}">
                <a16:creationId xmlns:a16="http://schemas.microsoft.com/office/drawing/2014/main" id="{134E1556-8E3B-6458-F4B5-714F4CD0B45C}"/>
              </a:ext>
            </a:extLst>
          </p:cNvPr>
          <p:cNvSpPr/>
          <p:nvPr/>
        </p:nvSpPr>
        <p:spPr>
          <a:xfrm rot="1800000">
            <a:off x="7564046" y="5450612"/>
            <a:ext cx="996580"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1" name="矢印: 左右 30">
            <a:extLst>
              <a:ext uri="{FF2B5EF4-FFF2-40B4-BE49-F238E27FC236}">
                <a16:creationId xmlns:a16="http://schemas.microsoft.com/office/drawing/2014/main" id="{7094BA02-1C33-4EC1-2F5E-9511BA78EF89}"/>
              </a:ext>
            </a:extLst>
          </p:cNvPr>
          <p:cNvSpPr/>
          <p:nvPr/>
        </p:nvSpPr>
        <p:spPr>
          <a:xfrm rot="19800000">
            <a:off x="7576126" y="3281126"/>
            <a:ext cx="996580"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2" name="矢印: 左右 31">
            <a:extLst>
              <a:ext uri="{FF2B5EF4-FFF2-40B4-BE49-F238E27FC236}">
                <a16:creationId xmlns:a16="http://schemas.microsoft.com/office/drawing/2014/main" id="{3FD53099-DB0B-B558-4F18-1CAD86DF1CB9}"/>
              </a:ext>
            </a:extLst>
          </p:cNvPr>
          <p:cNvSpPr/>
          <p:nvPr/>
        </p:nvSpPr>
        <p:spPr>
          <a:xfrm rot="5400000">
            <a:off x="9634461" y="4344170"/>
            <a:ext cx="587275"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3" name="矢印: 左右 32">
            <a:extLst>
              <a:ext uri="{FF2B5EF4-FFF2-40B4-BE49-F238E27FC236}">
                <a16:creationId xmlns:a16="http://schemas.microsoft.com/office/drawing/2014/main" id="{BBFCA126-DC4C-22C1-BF80-299EF047DA17}"/>
              </a:ext>
            </a:extLst>
          </p:cNvPr>
          <p:cNvSpPr/>
          <p:nvPr/>
        </p:nvSpPr>
        <p:spPr>
          <a:xfrm rot="5400000">
            <a:off x="7146363" y="4344171"/>
            <a:ext cx="587275"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5" name="矢印: 左右 34">
            <a:extLst>
              <a:ext uri="{FF2B5EF4-FFF2-40B4-BE49-F238E27FC236}">
                <a16:creationId xmlns:a16="http://schemas.microsoft.com/office/drawing/2014/main" id="{91F449F3-D118-B23A-DCBE-A8270BF6AD52}"/>
              </a:ext>
            </a:extLst>
          </p:cNvPr>
          <p:cNvSpPr/>
          <p:nvPr/>
        </p:nvSpPr>
        <p:spPr>
          <a:xfrm rot="19800000">
            <a:off x="7661838" y="4301459"/>
            <a:ext cx="1948264"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6" name="矢印: 左右 35">
            <a:extLst>
              <a:ext uri="{FF2B5EF4-FFF2-40B4-BE49-F238E27FC236}">
                <a16:creationId xmlns:a16="http://schemas.microsoft.com/office/drawing/2014/main" id="{839242A0-836A-4A8F-503C-B982D2AF2929}"/>
              </a:ext>
            </a:extLst>
          </p:cNvPr>
          <p:cNvSpPr/>
          <p:nvPr/>
        </p:nvSpPr>
        <p:spPr>
          <a:xfrm rot="1800000">
            <a:off x="7675028" y="4351667"/>
            <a:ext cx="2011605"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7" name="矢印: 左右 36">
            <a:extLst>
              <a:ext uri="{FF2B5EF4-FFF2-40B4-BE49-F238E27FC236}">
                <a16:creationId xmlns:a16="http://schemas.microsoft.com/office/drawing/2014/main" id="{8CA7FD5F-647C-2213-7379-D193B71442F0}"/>
              </a:ext>
            </a:extLst>
          </p:cNvPr>
          <p:cNvSpPr/>
          <p:nvPr/>
        </p:nvSpPr>
        <p:spPr>
          <a:xfrm rot="5400000">
            <a:off x="7850664" y="4258684"/>
            <a:ext cx="1648870"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38" name="矢印: 左右 37">
            <a:extLst>
              <a:ext uri="{FF2B5EF4-FFF2-40B4-BE49-F238E27FC236}">
                <a16:creationId xmlns:a16="http://schemas.microsoft.com/office/drawing/2014/main" id="{7C75895B-F862-F221-C7CC-E46D2AFD8D04}"/>
              </a:ext>
            </a:extLst>
          </p:cNvPr>
          <p:cNvSpPr/>
          <p:nvPr/>
        </p:nvSpPr>
        <p:spPr>
          <a:xfrm rot="19800000">
            <a:off x="8830051" y="5409557"/>
            <a:ext cx="996580" cy="273316"/>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00051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none" rtlCol="0" anchor="ctr"/>
      <a:lstStyle>
        <a:defPPr algn="ctr">
          <a:defRPr kumimoji="1" sz="1200" dirty="0" smtClean="0">
            <a:latin typeface="Meiryo UI" panose="020B0604030504040204" pitchFamily="50" charset="-128"/>
            <a:ea typeface="Meiryo UI" panose="020B0604030504040204" pitchFamily="50" charset="-128"/>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master</Template>
  <TotalTime>204</TotalTime>
  <Words>2215</Words>
  <Application>Microsoft Office PowerPoint</Application>
  <PresentationFormat>ワイド画面</PresentationFormat>
  <Paragraphs>282</Paragraphs>
  <Slides>25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25</vt:i4>
      </vt:variant>
    </vt:vector>
  </HeadingPairs>
  <TitlesOfParts>
    <vt:vector size="30" baseType="lpstr">
      <vt:lpstr>Meiryo UI</vt:lpstr>
      <vt:lpstr>游ゴシック</vt:lpstr>
      <vt:lpstr>Arial</vt:lpstr>
      <vt:lpstr>Consolas</vt:lpstr>
      <vt:lpstr>Office テーマ</vt:lpstr>
      <vt:lpstr>暗号</vt:lpstr>
      <vt:lpstr>もくじ</vt:lpstr>
      <vt:lpstr>暗号とは何か</vt:lpstr>
      <vt:lpstr>暗号とは？</vt:lpstr>
      <vt:lpstr>平文、暗号文、暗号鍵、暗号化の例</vt:lpstr>
      <vt:lpstr>暗号は「解ける」のか</vt:lpstr>
      <vt:lpstr>共通鍵暗号と公開鍵暗号</vt:lpstr>
      <vt:lpstr>共通鍵暗号</vt:lpstr>
      <vt:lpstr>共通鍵暗号の限界</vt:lpstr>
      <vt:lpstr>公開鍵暗号</vt:lpstr>
      <vt:lpstr>公開鍵暗号</vt:lpstr>
      <vt:lpstr>公開鍵暗号は何がすごいのか①</vt:lpstr>
      <vt:lpstr>公開鍵暗号は何がすごいのか②</vt:lpstr>
      <vt:lpstr>ハイブリッド暗号</vt:lpstr>
      <vt:lpstr>電子署名と電子証明書</vt:lpstr>
      <vt:lpstr>公開鍵暗号は何がすごいのか②</vt:lpstr>
      <vt:lpstr>ハッシュ関数</vt:lpstr>
      <vt:lpstr>電子署名とは</vt:lpstr>
      <vt:lpstr>電子署名とは</vt:lpstr>
      <vt:lpstr>電子署名とは</vt:lpstr>
      <vt:lpstr>電子証明書とは</vt:lpstr>
      <vt:lpstr>耐量子暗号 (PQC: Post Quantum Cryptography)</vt:lpstr>
      <vt:lpstr>量子コンピュータの発展状況と懸念</vt:lpstr>
      <vt:lpstr>耐量子暗号</vt:lpstr>
      <vt:lpstr>おしまい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Satoshi KAWAMOTO</dc:creator>
  <cp:lastModifiedBy>Satoshi KAWAMOTO</cp:lastModifiedBy>
  <cp:revision>21</cp:revision>
  <dcterms:created xsi:type="dcterms:W3CDTF">2026-01-02T09:39:16Z</dcterms:created>
  <dcterms:modified xsi:type="dcterms:W3CDTF">2026-01-02T13:04:16Z</dcterms:modified>
</cp:coreProperties>
</file>