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5" r:id="rId3"/>
    <p:sldId id="260" r:id="rId4"/>
    <p:sldId id="261" r:id="rId5"/>
    <p:sldId id="264" r:id="rId6"/>
    <p:sldId id="265" r:id="rId7"/>
    <p:sldId id="275" r:id="rId8"/>
    <p:sldId id="277" r:id="rId9"/>
    <p:sldId id="278" r:id="rId10"/>
    <p:sldId id="279" r:id="rId11"/>
    <p:sldId id="276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67" r:id="rId21"/>
    <p:sldId id="280" r:id="rId22"/>
    <p:sldId id="282" r:id="rId23"/>
    <p:sldId id="283" r:id="rId24"/>
    <p:sldId id="284" r:id="rId25"/>
    <p:sldId id="263" r:id="rId2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1793B4A-F370-4D7D-B4C9-067B50A9C541}">
          <p14:sldIdLst>
            <p14:sldId id="256"/>
            <p14:sldId id="285"/>
            <p14:sldId id="260"/>
            <p14:sldId id="261"/>
            <p14:sldId id="264"/>
            <p14:sldId id="265"/>
            <p14:sldId id="275"/>
            <p14:sldId id="277"/>
            <p14:sldId id="278"/>
            <p14:sldId id="279"/>
            <p14:sldId id="276"/>
            <p14:sldId id="266"/>
            <p14:sldId id="268"/>
            <p14:sldId id="269"/>
            <p14:sldId id="270"/>
            <p14:sldId id="271"/>
            <p14:sldId id="272"/>
            <p14:sldId id="273"/>
            <p14:sldId id="274"/>
            <p14:sldId id="267"/>
            <p14:sldId id="280"/>
            <p14:sldId id="282"/>
            <p14:sldId id="283"/>
            <p14:sldId id="284"/>
            <p14:sldId id="263"/>
          </p14:sldIdLst>
        </p14:section>
        <p14:section name="Resources" id="{23D6F639-482A-46E7-B76F-9CCD0567C01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CC"/>
    <a:srgbClr val="566E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101" autoAdjust="0"/>
  </p:normalViewPr>
  <p:slideViewPr>
    <p:cSldViewPr snapToGrid="0">
      <p:cViewPr varScale="1">
        <p:scale>
          <a:sx n="90" d="100"/>
          <a:sy n="90" d="100"/>
        </p:scale>
        <p:origin x="13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9A2E2-0DB5-42E7-9F75-101C321F2C7C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09993-5F3D-45C6-AAF2-B1F71C24F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219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9EEFB-CAEB-C634-B499-4EDABD7CC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868603-B19E-EF63-01CE-9AAF2E3A2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51157C-4D8C-FE76-AC85-C83E1351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33189-F42B-C9FB-8FC4-2CA49962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BF0BC-ABC8-896B-78C1-6C4B5AA4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36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94C68-FD78-6626-84AA-284D9BB8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C63CD3-EFFE-927D-700D-613E75898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0D399-EACD-BC4B-E984-23BB433D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0382AA-FA70-8F05-F40E-D834FC2C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E3CBBE-FFC5-7C84-EADC-88E14962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45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62A12F-08DD-0C99-6C52-C74DAC42D3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036A39-9DED-BE39-8F2C-D13AE2FBD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0628E7-E2EA-91BC-2F31-732A4FDD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C297C4-03E6-F36B-596D-4FC9CFA6F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17844-83F7-CAF6-F3C0-62485C3C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47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16F80E-64B0-FA3E-5B1D-08503DB0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4BBA8-1EC5-BBB6-C8D8-7BC6444B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42F827-2389-3437-8C03-C3C743AF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E68D47-AEB4-363C-EDCB-CD6CB0B6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06C584-7234-91AD-08E0-682F612E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96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C757A5-F0D8-BFE2-A16F-392807E3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40E8DF-AB96-25A9-E43D-950A44E92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5DC99E-D45B-CC07-D146-0A8C184B9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9E007-341C-6652-1CDE-EB5FCA85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AB8CF9-AD0E-6355-C71F-58BE1D94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85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E20CC9-EEB1-9AC4-6876-980C6C491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3E9147-9ABB-A06F-EEC2-08CF3C8B8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30941"/>
            <a:ext cx="5181600" cy="514602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51AA19-20B5-4113-AAF7-931BE2B59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30941"/>
            <a:ext cx="5181600" cy="514602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0E21FB-EC57-9F9F-8BA9-A4E0AA4E8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9880A-D396-9946-9FF4-0643671A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F61A18-E549-276D-D971-AB5C2B0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85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D1EE53-4F72-25B0-4EAC-0B0323544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3570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D554B-F5C5-A9CE-1043-78713C187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62990"/>
            <a:ext cx="5157787" cy="42266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73E4BCB-59AF-24E3-25AF-1907D0427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3570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A77190-F6FE-D81F-DEF0-50707A083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62990"/>
            <a:ext cx="5183188" cy="42266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92010F4-04F4-1071-FF4A-A4EB3533D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FFB644-54B3-4814-8722-4935B0ED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1F11DDC-C572-416F-9D66-D2D41E3F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44974655-5D19-E763-6B68-9B61B1EBD509}"/>
              </a:ext>
            </a:extLst>
          </p:cNvPr>
          <p:cNvSpPr txBox="1">
            <a:spLocks/>
          </p:cNvSpPr>
          <p:nvPr userDrawn="1"/>
        </p:nvSpPr>
        <p:spPr>
          <a:xfrm>
            <a:off x="838200" y="203761"/>
            <a:ext cx="10515600" cy="728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0605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9FF0AE-4297-D6DE-8E37-C3D92D2C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0BCC67-AA2B-83F4-703A-C533DC30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72BD30-973C-9375-5F38-3B6DAEDD4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26C1FC-B538-2AD0-904C-1B5B4D536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62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10B8003-F121-4720-CF4B-5279F96A8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E1BA71-3BE7-B0A6-253D-9CFC335AE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B7546E-617C-FE80-93E8-0B2A69BE0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06EDA-DB1F-E371-1714-5747AD68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0AFD8-4F5B-AA0B-C2AB-563315E2D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13A906-7CAB-922D-48D5-B3AA79777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1522B8-7BB3-5D46-6696-7EDACD92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ACA43B-BD61-C4AB-F548-F3DB0D63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A4EEED-28F2-1374-6444-3EC032A2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51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D44FC-0D4A-EC5A-FEF7-56881A5A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54604BE-F38E-F9BA-D698-0BE74927C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815896-1962-DE4C-3253-BBADB2DDB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DA4FCA-453C-8015-3FC6-8AF688FC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91A5E2-7B5E-F6AA-6738-EBE8D9ED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4CFFD5-126D-A2C0-0D6D-04EFABCB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1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9A67C9-D590-F44A-AA7A-C5B8E59AEBD0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566E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Ⓒ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2023 NOT Software All Rights Reserved.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1B09F86-F8F7-1CD1-44B5-367DDF4C7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728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227DBD-1FF3-F238-C8D9-42A3EC58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93694"/>
            <a:ext cx="10515600" cy="5083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9001AC-B998-47F0-F2A6-A75612B64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BEE94-A182-4533-A15D-B7CA4DA9C757}" type="datetimeFigureOut">
              <a:rPr kumimoji="1" lang="ja-JP" altLang="en-US" smtClean="0"/>
              <a:t>2026/1/2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1CDFEA-67AB-6AD9-938C-CDC49A47F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7CF9B-41AF-0F7E-7E5F-903C33B1C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1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B12319-3DFA-DAF0-C223-BE255C303B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電子メール</a:t>
            </a:r>
            <a:r>
              <a:rPr kumimoji="1" lang="ja-JP" altLang="en-US" dirty="0"/>
              <a:t>の基礎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ADD1C0-BC30-C6DD-7E25-2D9694AA0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49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5A465-7898-1F7D-EDD3-85CCE0B05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1ABCA56E-95C6-563E-4A71-1A16D3B2E359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6F079A0-732B-6425-C832-109E762BF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実はリアルタイム処理じゃない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B8E518BD-5A23-1AFD-A63B-E3F353A94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666779"/>
          </a:xfrm>
        </p:spPr>
        <p:txBody>
          <a:bodyPr/>
          <a:lstStyle/>
          <a:p>
            <a:pPr>
              <a:buFont typeface="Meiryo UI" panose="020B0604030504040204" pitchFamily="50" charset="-128"/>
              <a:buChar char="※"/>
            </a:pPr>
            <a:r>
              <a:rPr lang="ja-JP" altLang="en-US" dirty="0"/>
              <a:t>簡略化しています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06CDEF4-2BD7-BF7E-7D8C-B6B7CF08F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8" y="2581109"/>
            <a:ext cx="670442" cy="807578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AEABB93-3E77-E936-C051-4F89AEF6BB34}"/>
              </a:ext>
            </a:extLst>
          </p:cNvPr>
          <p:cNvGrpSpPr/>
          <p:nvPr/>
        </p:nvGrpSpPr>
        <p:grpSpPr>
          <a:xfrm>
            <a:off x="10464983" y="2700418"/>
            <a:ext cx="988682" cy="568960"/>
            <a:chOff x="4119937" y="1417874"/>
            <a:chExt cx="5342562" cy="3074501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5B90522D-55A8-5F6D-A0C8-2834ACFC8363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F379C5E7-36FB-0E5D-7153-F07DBD65B609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5F9BADA3-A2F9-B08B-96BC-B527FADEE01A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F86F4AAB-EDE7-5DBB-E81B-C46F330BB394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5D25C7AD-85A8-8575-8294-B949CAE6EF8F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C4008689-D5C0-68C3-B6EE-2A06B20A35B1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A2D2B888-F589-3383-6902-AE4AFB99087C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2CB2CFEE-B711-2DEF-AB72-1121DE6DFCD1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2847B8A8-24BE-8F46-BBEA-C789A99AF4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59381971-3F5C-3CBA-D35A-6D1BC1639E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6DFB30CF-19E4-64A9-F4B1-745E8A9E4A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F1BD161E-4D18-A8F9-704F-2AAEA429B2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C0D477C8-1D72-E79E-D386-52AE8CB156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F7D8A6D8-5288-BEF0-840C-8CD173E749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FB82E2C9-9B70-BF25-E746-9773EB3996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9D070B70-EC42-4007-A0A0-4A8CE5F834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A26D586E-23C1-F984-E16D-D7AC46C7B8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CE013C06-6701-2801-D374-D588C1DF24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32CE8839-7795-BE8C-A0B0-E4B7944307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F03F2EC8-15E2-BAF7-E16B-04F4B304F4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DA10EBA0-D92D-5779-7021-0ABDA8DBFB13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A462D50B-2DEC-5514-1441-7145F63936B9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E20DCDD1-CF6A-6158-5854-AC5012DA60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35F25AE3-C47E-CFA9-A88D-C6F96BEB27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78E6AAC8-AC3F-A0CF-0E96-5F841DFA32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4DE72DFB-BB3D-EAB7-24DC-12015FE3F8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294ADB14-2690-327D-CB4D-03F42D8207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95500660-2D83-873A-F368-493E636307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E273332D-4DA6-70E9-D342-0E70A6E511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159F12C2-D388-7EA9-A08A-B1FE790BE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9DF052D9-B208-88F5-9089-7C24332009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8BCB8608-0DEE-571E-A85B-A0D34E7978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653BAC5D-D205-724F-BF9D-6830DE0F31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>
                <a:extLst>
                  <a:ext uri="{FF2B5EF4-FFF2-40B4-BE49-F238E27FC236}">
                    <a16:creationId xmlns:a16="http://schemas.microsoft.com/office/drawing/2014/main" id="{26B320BC-D093-B38F-56AC-4504BEA523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C2FDA98-7EB4-FB0C-C439-4075C56073C6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BB6BA1B1-2C3A-C78C-BDD5-DFF8573CD3E7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6DD895D8-2FCF-AAE8-FCE0-5EEC8028C90D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00A4C3EA-985C-92B8-DBD9-6A2FF89B25DB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E0746D3E-47C7-38E3-E932-E93090A922E1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1F63B47-A99B-12E0-2407-85B2316FFB2C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DE79959E-03F0-3BDA-DCB5-8E3CC161F4DB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E49695DE-E84C-FEE0-360A-795A63DF9748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A631E00C-0503-65E6-FC6E-81A9F00BF473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178AD0B9-CE38-6580-0D4E-E87BB0D2A89B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B69C7875-6D88-5F0D-20F5-DF14B8DD2E6A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F342FF1C-32C1-82BA-854D-1B104B567C41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9345B426-D215-F170-5AA2-57E40C93AF15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B141DC09-7376-BC5D-A28F-6F43652866D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7EA9E4CE-2162-8E42-C1C3-8AD65DF0FB3B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63455F07-D770-63E0-78B9-8B158DF87581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1CA1484-1B7C-E212-C99D-1840C7818FD9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0319539-AED0-BAB7-0A09-CC44302EAFB2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904F21E-2E41-2B78-E29F-1BA7AB3FEDFF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2BFE294F-5AAA-4A44-6E56-6C1C5B4B9AC0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705DED1D-AB62-CB47-7F6F-A7627C60E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23F606F0-4768-47F9-552F-61A08CF5D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5535889D-85F4-16BE-FBAB-03EF5A869D7E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274AB0F3-F74F-AAEE-D537-C74286AFCAB0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DACB3B26-4BD8-83C3-5F88-FAE6F8271ACD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802FBD12-7D86-88D2-B6C2-4634DB6A9225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8F70E1FD-089E-2439-CB37-BD7C0DDDB7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AE9AF3C-F54D-D7B6-4D20-DC807A195F77}"/>
              </a:ext>
            </a:extLst>
          </p:cNvPr>
          <p:cNvSpPr txBox="1"/>
          <p:nvPr/>
        </p:nvSpPr>
        <p:spPr>
          <a:xfrm>
            <a:off x="1715363" y="3269378"/>
            <a:ext cx="196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①送信者は、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送信側メールサーバに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SMTP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でメールを送る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8C2FA428-DFED-EA92-4037-B805D9F7714C}"/>
              </a:ext>
            </a:extLst>
          </p:cNvPr>
          <p:cNvSpPr txBox="1"/>
          <p:nvPr/>
        </p:nvSpPr>
        <p:spPr>
          <a:xfrm>
            <a:off x="5026794" y="3269378"/>
            <a:ext cx="2468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送信側メールサーバは、受信側メールサーバにそのメールを転送する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BC72003-EA57-D14D-192F-48E9E25D5CA0}"/>
              </a:ext>
            </a:extLst>
          </p:cNvPr>
          <p:cNvSpPr txBox="1"/>
          <p:nvPr/>
        </p:nvSpPr>
        <p:spPr>
          <a:xfrm>
            <a:off x="7301617" y="3577998"/>
            <a:ext cx="210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③受信側メールサーバは、受信したメールをメールボックスに入れる</a:t>
            </a:r>
          </a:p>
        </p:txBody>
      </p:sp>
      <p:sp>
        <p:nvSpPr>
          <p:cNvPr id="75" name="矢印: 右 74">
            <a:extLst>
              <a:ext uri="{FF2B5EF4-FFF2-40B4-BE49-F238E27FC236}">
                <a16:creationId xmlns:a16="http://schemas.microsoft.com/office/drawing/2014/main" id="{C9850581-E256-3EB9-31BB-D579FAB22F0E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26150AB1-7EE4-891F-BBF0-FE5DCC2306EE}"/>
              </a:ext>
            </a:extLst>
          </p:cNvPr>
          <p:cNvSpPr txBox="1"/>
          <p:nvPr/>
        </p:nvSpPr>
        <p:spPr>
          <a:xfrm>
            <a:off x="9531203" y="3351720"/>
            <a:ext cx="24685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④受信者は、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受信側メールサーバにメールが無いか見に行き、メールが届いているのを見つける</a:t>
            </a: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25AEDC43-DFC8-319E-267B-905AEF08C2A9}"/>
              </a:ext>
            </a:extLst>
          </p:cNvPr>
          <p:cNvSpPr/>
          <p:nvPr/>
        </p:nvSpPr>
        <p:spPr>
          <a:xfrm>
            <a:off x="4137619" y="4566832"/>
            <a:ext cx="6498482" cy="1717010"/>
          </a:xfrm>
          <a:prstGeom prst="wedgeRectCallout">
            <a:avLst>
              <a:gd name="adj1" fmla="val 34763"/>
              <a:gd name="adj2" fmla="val -59358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の注意点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「メールが届いたよ」という通知がいつ出るかは、受信側次第。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基本的には、受信者が新着チェックをするまで気づかない。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サーバと受信者の端末がともにプッシュ通知に対応している場合は、</a:t>
            </a:r>
            <a:b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受信後すぐに知ることができる可能性がある。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（キャリアメールや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Gmail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Outlook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をスマホで使用する場合など）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4798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82EAE-985E-F7B8-66D0-F97EA2E1C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75723EB-13DD-8D53-1AE2-F17F6613A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迷惑メール対策技術</a:t>
            </a:r>
            <a:br>
              <a:rPr lang="en-US" altLang="ja-JP" dirty="0"/>
            </a:br>
            <a:r>
              <a:rPr lang="en-US" altLang="ja-JP" dirty="0"/>
              <a:t>SPF</a:t>
            </a:r>
            <a:r>
              <a:rPr lang="ja-JP" altLang="en-US" dirty="0"/>
              <a:t>、</a:t>
            </a:r>
            <a:r>
              <a:rPr lang="en-US" altLang="ja-JP" dirty="0"/>
              <a:t>DKIM</a:t>
            </a:r>
            <a:r>
              <a:rPr lang="ja-JP" altLang="en-US" dirty="0"/>
              <a:t>、</a:t>
            </a:r>
            <a:r>
              <a:rPr lang="en-US" altLang="ja-JP" dirty="0"/>
              <a:t>DMARC</a:t>
            </a:r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0025642-752D-CF07-23FC-477B1EDF13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3930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C2C4A-39A9-B26F-9449-55BFF0878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56B71764-2B4A-C316-7610-1A7656A156C1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ADC55B5-60CF-DBCD-5B41-F45253FC8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なりすまし対策（</a:t>
            </a:r>
            <a:r>
              <a:rPr lang="en-US" altLang="ja-JP" dirty="0"/>
              <a:t>SPF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64A23E6A-5314-24E5-E904-9B77B8D54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666779"/>
          </a:xfrm>
        </p:spPr>
        <p:txBody>
          <a:bodyPr/>
          <a:lstStyle/>
          <a:p>
            <a:pPr>
              <a:buFont typeface="Meiryo UI" panose="020B0604030504040204" pitchFamily="50" charset="-128"/>
              <a:buChar char="※"/>
            </a:pPr>
            <a:r>
              <a:rPr lang="ja-JP" altLang="en-US" dirty="0"/>
              <a:t>簡略化しています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865D53D-D40C-1813-3660-46852EB5B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8" y="2581109"/>
            <a:ext cx="670442" cy="807578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149526E-8B12-9A44-8D0C-028719719F99}"/>
              </a:ext>
            </a:extLst>
          </p:cNvPr>
          <p:cNvGrpSpPr/>
          <p:nvPr/>
        </p:nvGrpSpPr>
        <p:grpSpPr>
          <a:xfrm>
            <a:off x="10464983" y="2700418"/>
            <a:ext cx="988682" cy="568960"/>
            <a:chOff x="4119937" y="1417874"/>
            <a:chExt cx="5342562" cy="3074501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F08BD446-13F3-896F-03D1-63CCABD0BB2A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C31C9039-CD00-671E-42F3-9C515D3E04E4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F1FFE0A5-2BD5-3BE6-0933-7BAC4A7CCB4F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5EDB5ED4-C6F8-D156-9A36-2C199B2814D2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2F43081F-843C-7DE5-6813-E25361EB2281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588D5671-8A0A-801B-9456-7C1B042A6BEE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CA748A99-2AD9-AE6F-9739-E400A1F8B4DC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72B0FE30-69F9-9A6C-1364-F03F115620D3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413239BF-DD58-E5C6-E241-9058683CB2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6B6C3E84-BC7C-7476-4B1E-8B62BF97B8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E2EC9986-21D5-4267-6C81-B0CF799594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163D89B3-4E0B-130B-4165-2C8255FD72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EC7DB2C1-4504-7399-E9C7-056AA7EA96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77E412B5-D5D3-7D38-CF90-8DAD1F4D47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EEE405ED-CF52-4E1B-E183-917774D426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A5D84DCD-D7A2-A43B-33B2-CFC6148AD0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388E9583-3404-3E39-8CE3-D823086046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D406ADE2-83D1-0065-8E82-AC7C2DA62E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62BDB11E-CE4E-3CBC-E670-3D89F86291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7C54F193-382C-5F45-C7D3-D95E62EEB8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B51927B-508D-6745-AD86-0A09A44F7F0A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86CB2A64-9A6B-7F8D-5127-9A69BAA465D9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BF44F838-3268-EA3C-0852-537B70D54E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17508CFE-03B9-5F39-1E5F-A0F55F45A6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38331453-0670-871C-EEF8-AEB566754D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50FFD04F-65BA-A95A-8EE0-9519229ACB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ADD27C1B-1DBB-B66C-45D7-CCB5B5FB0A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C80E2BFC-15F5-5555-3CCC-305E98A160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CD18666F-5644-56D1-1009-C9932ADDEC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FECE4C64-85C9-9CB1-285F-86C4A008C3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6711320F-0561-BB6E-CA9D-F220EBDA34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031C325B-3C97-97AD-8AC8-C72E649556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F8D5852A-E06E-4162-948E-1E031F8CE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>
                <a:extLst>
                  <a:ext uri="{FF2B5EF4-FFF2-40B4-BE49-F238E27FC236}">
                    <a16:creationId xmlns:a16="http://schemas.microsoft.com/office/drawing/2014/main" id="{1F830ADF-3518-537E-0C73-534D852F32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EC9840A-0593-F622-15FF-2AB6CC5AFAEC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ED1B45FD-9F21-7A3E-5BAF-F3D3B95E23D0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3DFE86CA-D04E-0AF3-7FB3-C52AE8953CCB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0FAE06CB-6F4F-621E-49B8-5F064DCF89B6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E1F06F6A-65E3-13C7-42AF-853C9B9F22D4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514FC1B8-194E-3AFE-CE17-2D8760D55A07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A3D66DD8-B895-F726-A96F-18221B10A3BC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4E7C764E-75E7-2944-CF63-E6DBD73A672E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F34F3A12-C946-C951-0ADE-D175203CD228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056AA0B2-3363-A8CC-E3FB-CB6C7F6E2E54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804ED3A1-92D4-DB5E-C6DA-43576376C812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DBFA67E-98C2-CB6D-03F0-8FF57FD45ACE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6B013A0C-69BB-CCA2-EF8F-80E188D65105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46F352C8-59D8-EA6C-5A25-C85E905A96CE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9544F580-A84E-8D4D-5A3A-3001A949501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4746EC9F-5358-01C4-7C38-CD2A058B6047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6979719-150F-ECD2-CBAA-874805AB6420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8C6011DC-D8A7-4160-219B-27F6EBC73B27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4FDFFB2-3B7F-A39B-5A4C-58E4C984F1C5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2BB1E31-4AD1-DFD1-860B-6BAC93F39104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3464C540-D688-4D05-F260-C3B67953C4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6D84DBFB-D65E-7149-0462-59AACEBA15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FC936B15-D2A0-51E7-E2ED-02F82943B13A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56B5A4B6-552B-8B9E-9CB6-213202308127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4DA11DC2-29EE-4132-7C66-012A77E809BA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DCF7137A-4D85-94CC-2FC9-C4823B57A870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40599701-D7C0-6824-653F-D703A3394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D0CDCFB4-CAE8-7DBF-0596-838CE6AA6EB0}"/>
              </a:ext>
            </a:extLst>
          </p:cNvPr>
          <p:cNvSpPr txBox="1"/>
          <p:nvPr/>
        </p:nvSpPr>
        <p:spPr>
          <a:xfrm>
            <a:off x="1715363" y="3269378"/>
            <a:ext cx="196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①送信者は、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送信側メールサーバに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SMTP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でメールを送る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22B8A46C-3D99-4078-C4C2-3A7E8A00FF8F}"/>
              </a:ext>
            </a:extLst>
          </p:cNvPr>
          <p:cNvSpPr txBox="1"/>
          <p:nvPr/>
        </p:nvSpPr>
        <p:spPr>
          <a:xfrm>
            <a:off x="5026794" y="3269378"/>
            <a:ext cx="2468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送信側メールサーバは、受信側メールサーバにそのメールを転送する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5ED172AD-640F-817D-221D-031840FF8626}"/>
              </a:ext>
            </a:extLst>
          </p:cNvPr>
          <p:cNvSpPr txBox="1"/>
          <p:nvPr/>
        </p:nvSpPr>
        <p:spPr>
          <a:xfrm>
            <a:off x="7301617" y="3577998"/>
            <a:ext cx="210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③受信側メールサーバは、受信したメールをメールボックスに入れる</a:t>
            </a:r>
          </a:p>
        </p:txBody>
      </p:sp>
      <p:sp>
        <p:nvSpPr>
          <p:cNvPr id="75" name="矢印: 右 74">
            <a:extLst>
              <a:ext uri="{FF2B5EF4-FFF2-40B4-BE49-F238E27FC236}">
                <a16:creationId xmlns:a16="http://schemas.microsoft.com/office/drawing/2014/main" id="{74069E68-0279-6399-DC2F-D9E065BE26C4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02465936-F9BA-8BBA-33BE-ED9AB32C6083}"/>
              </a:ext>
            </a:extLst>
          </p:cNvPr>
          <p:cNvSpPr txBox="1"/>
          <p:nvPr/>
        </p:nvSpPr>
        <p:spPr>
          <a:xfrm>
            <a:off x="9531203" y="3351720"/>
            <a:ext cx="24685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④受信者は、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受信側メールサーバにメールが無いか見に行き、メールが届いているのを見つける</a:t>
            </a: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0D29C9D0-CCBF-D545-0D37-34067A84068C}"/>
              </a:ext>
            </a:extLst>
          </p:cNvPr>
          <p:cNvSpPr/>
          <p:nvPr/>
        </p:nvSpPr>
        <p:spPr>
          <a:xfrm>
            <a:off x="1177808" y="4566832"/>
            <a:ext cx="3848986" cy="1504359"/>
          </a:xfrm>
          <a:prstGeom prst="wedgeRectCallout">
            <a:avLst>
              <a:gd name="adj1" fmla="val -13950"/>
              <a:gd name="adj2" fmla="val -75615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1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①の注意点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メールを送る際の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From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は、エンベロープ、ヘッダーともに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送信者が自由に指定できる。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つまり、仕組み上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なりすましし放題。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818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96129-CB53-AB28-2269-3F00B94C0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A9A6ED3-D5BB-9A87-A5C5-92F271727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なりすまし対策（</a:t>
            </a:r>
            <a:r>
              <a:rPr lang="en-US" altLang="ja-JP" dirty="0"/>
              <a:t>SPF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5E55A64E-E43B-2ED1-444B-6948712F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666779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エンベロープ</a:t>
            </a:r>
            <a:r>
              <a:rPr lang="en-US" altLang="ja-JP" dirty="0"/>
              <a:t>From</a:t>
            </a:r>
            <a:r>
              <a:rPr lang="ja-JP" altLang="en-US" dirty="0"/>
              <a:t>は好きに名乗れるので、あてにならない。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82C94BA-4A2A-C4BD-2E4A-0B2F93E59C54}"/>
              </a:ext>
            </a:extLst>
          </p:cNvPr>
          <p:cNvGrpSpPr/>
          <p:nvPr/>
        </p:nvGrpSpPr>
        <p:grpSpPr>
          <a:xfrm>
            <a:off x="4395366" y="2572991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A77B2FC4-A382-E5AC-2BAB-DF363F787F74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0B16F0DA-1603-063B-5EA9-BCC174BFA376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E3522384-402A-B897-843F-04B3EECBD7C5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AB8AD0BB-3EA0-7CF3-F8DB-8475D919F773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85A549BC-DA5A-E2EE-217D-7144EC9AECE0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501B8389-2CB1-E3C1-805A-FFC60F82B63D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530C7EF9-B0C3-E91D-2236-D39406DF7083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786F0A4C-6B73-28B6-6A4A-D22B51AA512F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CD643D68-C18B-9CCC-8FAB-0AE6C4005F06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E66DAE46-7524-C66A-2CA1-558CFE71B618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5E25399F-FEEA-5F2B-06C1-A8977A72BFC2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FEC96A91-CEC7-7600-09E9-7C81F64E1411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5513C1C2-C452-7699-6710-7AB5B4CE2AD3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A00D734D-C031-C68D-C9A5-D19AD5349F63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F891CE9C-6031-F9EF-C0C9-5F95FAFD4E57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CA455F1-27CB-5154-0AC9-AC8B8FFA378B}"/>
              </a:ext>
            </a:extLst>
          </p:cNvPr>
          <p:cNvSpPr txBox="1"/>
          <p:nvPr/>
        </p:nvSpPr>
        <p:spPr>
          <a:xfrm>
            <a:off x="2054337" y="2433990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本物の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8BC9908-4F98-1FB7-CDF1-B59CF702644A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F1409764-EC5D-1750-C450-05DA8A22A182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CAC5C565-EC4B-C16D-73D0-09FF331FEC34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35EBECE9-971D-CA4D-85BF-9822A6E7A183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03E50612-48F1-F34C-87E1-5A91228DCA42}"/>
              </a:ext>
            </a:extLst>
          </p:cNvPr>
          <p:cNvSpPr/>
          <p:nvPr/>
        </p:nvSpPr>
        <p:spPr>
          <a:xfrm>
            <a:off x="5508613" y="3959473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91806796-FE2E-901D-5F21-2065C3A67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042" y="3986323"/>
            <a:ext cx="441852" cy="29382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D826EA-8BC3-56C4-2FA7-1151C4DE4B05}"/>
              </a:ext>
            </a:extLst>
          </p:cNvPr>
          <p:cNvGrpSpPr/>
          <p:nvPr/>
        </p:nvGrpSpPr>
        <p:grpSpPr>
          <a:xfrm>
            <a:off x="4395366" y="3947978"/>
            <a:ext cx="970626" cy="369924"/>
            <a:chOff x="2626242" y="2849526"/>
            <a:chExt cx="1520456" cy="579474"/>
          </a:xfrm>
        </p:grpSpPr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33957C73-91E1-382F-5B4E-684A7CCA3DD1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四角形: 角を丸くする 62">
              <a:extLst>
                <a:ext uri="{FF2B5EF4-FFF2-40B4-BE49-F238E27FC236}">
                  <a16:creationId xmlns:a16="http://schemas.microsoft.com/office/drawing/2014/main" id="{04E9B8B5-C86E-0AFF-EEA3-FC98EBF3840C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93410ADD-9E5E-CC77-65EE-9E5E28A62DDB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B5F33AB7-DA65-F7A4-9F2A-59C0F493FB91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59CAFC6A-37F1-3C69-F216-7AAC7F44C6A3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C58DF209-2B7C-BCDB-109F-3E4719535B26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16ACC699-7488-86DA-9F3F-2FCE6AE84693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86ACB974-3E89-69B1-895E-86FC4B799D49}"/>
              </a:ext>
            </a:extLst>
          </p:cNvPr>
          <p:cNvSpPr txBox="1"/>
          <p:nvPr/>
        </p:nvSpPr>
        <p:spPr>
          <a:xfrm>
            <a:off x="1646276" y="3671275"/>
            <a:ext cx="26244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メール送信を受託している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メルマガサービス会社</a:t>
            </a:r>
          </a:p>
        </p:txBody>
      </p: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175D15BC-9A34-8281-5F84-E89F67A837CA}"/>
              </a:ext>
            </a:extLst>
          </p:cNvPr>
          <p:cNvGrpSpPr/>
          <p:nvPr/>
        </p:nvGrpSpPr>
        <p:grpSpPr>
          <a:xfrm>
            <a:off x="4395366" y="5322965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41DE7BDF-2422-4DB0-6367-A37663754B2C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A5888788-49B2-20D1-5ED3-2FAA7CE2AA95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42CBF837-1B41-CDF7-904A-2E396B3181F8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0DE876B0-CE46-B098-2DC9-72EEFEAA9D2D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D0B8013F-459E-1388-DBD7-4CDE4CD6828F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22CA1F53-732E-67C8-15B4-C487128A1A4F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8DB23782-126A-61DD-0C75-221AB07749C5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0081D77-D03B-DD54-75EF-F1D965BA17FC}"/>
              </a:ext>
            </a:extLst>
          </p:cNvPr>
          <p:cNvSpPr txBox="1"/>
          <p:nvPr/>
        </p:nvSpPr>
        <p:spPr>
          <a:xfrm>
            <a:off x="1970885" y="5299235"/>
            <a:ext cx="197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F8F90D37-D4EB-3555-ADF6-0F703FBEC173}"/>
              </a:ext>
            </a:extLst>
          </p:cNvPr>
          <p:cNvSpPr txBox="1"/>
          <p:nvPr/>
        </p:nvSpPr>
        <p:spPr>
          <a:xfrm>
            <a:off x="4287452" y="5222291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3" name="矢印: 右 92">
            <a:extLst>
              <a:ext uri="{FF2B5EF4-FFF2-40B4-BE49-F238E27FC236}">
                <a16:creationId xmlns:a16="http://schemas.microsoft.com/office/drawing/2014/main" id="{1B17650F-6F01-F9A6-F2F0-13D817598861}"/>
              </a:ext>
            </a:extLst>
          </p:cNvPr>
          <p:cNvSpPr/>
          <p:nvPr/>
        </p:nvSpPr>
        <p:spPr>
          <a:xfrm rot="1339541">
            <a:off x="5472632" y="3154199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68A216AC-1E85-302C-1F7D-CDCC0737C4AA}"/>
              </a:ext>
            </a:extLst>
          </p:cNvPr>
          <p:cNvSpPr/>
          <p:nvPr/>
        </p:nvSpPr>
        <p:spPr>
          <a:xfrm rot="20225867">
            <a:off x="5483408" y="4765281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5" name="図 94">
            <a:extLst>
              <a:ext uri="{FF2B5EF4-FFF2-40B4-BE49-F238E27FC236}">
                <a16:creationId xmlns:a16="http://schemas.microsoft.com/office/drawing/2014/main" id="{C2C4A894-F470-B627-7FD9-DC9696480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140" y="3110354"/>
            <a:ext cx="441852" cy="293820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DDFCFC83-A085-A0A3-AF93-4534823B6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358" y="4851916"/>
            <a:ext cx="441852" cy="293820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D8A04756-5270-B158-EB83-FA23D7059946}"/>
              </a:ext>
            </a:extLst>
          </p:cNvPr>
          <p:cNvSpPr txBox="1"/>
          <p:nvPr/>
        </p:nvSpPr>
        <p:spPr>
          <a:xfrm>
            <a:off x="4137884" y="1691766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8AB56415-323A-FDB4-D433-13AF678CF086}"/>
              </a:ext>
            </a:extLst>
          </p:cNvPr>
          <p:cNvSpPr txBox="1"/>
          <p:nvPr/>
        </p:nvSpPr>
        <p:spPr>
          <a:xfrm>
            <a:off x="8950908" y="405026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💦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E5B15120-AE06-B110-4F68-F178D657BB61}"/>
              </a:ext>
            </a:extLst>
          </p:cNvPr>
          <p:cNvSpPr txBox="1"/>
          <p:nvPr/>
        </p:nvSpPr>
        <p:spPr>
          <a:xfrm>
            <a:off x="4234865" y="2972954"/>
            <a:ext cx="1172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81823B12-4107-1332-708C-5534C411D727}"/>
              </a:ext>
            </a:extLst>
          </p:cNvPr>
          <p:cNvSpPr txBox="1"/>
          <p:nvPr/>
        </p:nvSpPr>
        <p:spPr>
          <a:xfrm>
            <a:off x="4267245" y="4377257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.21.aa.bb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A4DA397D-0427-AEAC-62C8-41FE461061A0}"/>
              </a:ext>
            </a:extLst>
          </p:cNvPr>
          <p:cNvSpPr txBox="1"/>
          <p:nvPr/>
        </p:nvSpPr>
        <p:spPr>
          <a:xfrm>
            <a:off x="4287452" y="5740517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F6A55D43-FED2-EB4D-95A4-BAAEC3A6E94F}"/>
              </a:ext>
            </a:extLst>
          </p:cNvPr>
          <p:cNvSpPr txBox="1"/>
          <p:nvPr/>
        </p:nvSpPr>
        <p:spPr>
          <a:xfrm rot="1532476">
            <a:off x="5531733" y="2818356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38D2C3B5-525F-53FE-D2F9-73B55BE60C08}"/>
              </a:ext>
            </a:extLst>
          </p:cNvPr>
          <p:cNvSpPr txBox="1"/>
          <p:nvPr/>
        </p:nvSpPr>
        <p:spPr>
          <a:xfrm>
            <a:off x="5336081" y="4277022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D813A77A-F5F8-3752-895F-8EDD73F19A43}"/>
              </a:ext>
            </a:extLst>
          </p:cNvPr>
          <p:cNvSpPr txBox="1"/>
          <p:nvPr/>
        </p:nvSpPr>
        <p:spPr>
          <a:xfrm rot="20267256">
            <a:off x="5551674" y="5075017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7" name="思考の吹き出し: 雲形 106">
            <a:extLst>
              <a:ext uri="{FF2B5EF4-FFF2-40B4-BE49-F238E27FC236}">
                <a16:creationId xmlns:a16="http://schemas.microsoft.com/office/drawing/2014/main" id="{97FAA157-E255-CAFD-1331-694BC080DC92}"/>
              </a:ext>
            </a:extLst>
          </p:cNvPr>
          <p:cNvSpPr/>
          <p:nvPr/>
        </p:nvSpPr>
        <p:spPr>
          <a:xfrm>
            <a:off x="9500224" y="3200430"/>
            <a:ext cx="1388522" cy="987235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どれが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本物の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からのメール？</a:t>
            </a:r>
          </a:p>
        </p:txBody>
      </p:sp>
    </p:spTree>
    <p:extLst>
      <p:ext uri="{BB962C8B-B14F-4D97-AF65-F5344CB8AC3E}">
        <p14:creationId xmlns:p14="http://schemas.microsoft.com/office/powerpoint/2010/main" val="3819291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17740-9395-A0D1-CE2F-7E4019D0A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065A958-CE90-496E-4975-888213947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なりすまし対策（</a:t>
            </a:r>
            <a:r>
              <a:rPr lang="en-US" altLang="ja-JP" dirty="0"/>
              <a:t>SPF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F62ADC58-A831-0812-2B48-20FB49AB5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59610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dirty="0"/>
              <a:t>SPF</a:t>
            </a:r>
            <a:r>
              <a:rPr lang="ja-JP" altLang="en-US" dirty="0"/>
              <a:t>で</a:t>
            </a:r>
            <a:r>
              <a:rPr lang="en-US" altLang="ja-JP" dirty="0"/>
              <a:t>example.com</a:t>
            </a:r>
            <a:r>
              <a:rPr lang="ja-JP" altLang="en-US" dirty="0"/>
              <a:t>は「自分が送信に使うサーバの一覧」を公開できる！</a:t>
            </a:r>
            <a:endParaRPr lang="en-US" altLang="ja-JP" dirty="0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761F59D9-C7D1-2243-4AAA-61BDED7B77FF}"/>
              </a:ext>
            </a:extLst>
          </p:cNvPr>
          <p:cNvGrpSpPr/>
          <p:nvPr/>
        </p:nvGrpSpPr>
        <p:grpSpPr>
          <a:xfrm>
            <a:off x="4395366" y="2572991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4595E4A9-D6A7-41FF-9413-E0DAFB7087B3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C7B366BF-C7B2-8745-4696-6E91C876CE2E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052B406D-C5A1-D2B3-5EEC-E69C45D598B8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BDAC4539-FF12-C5BC-90B7-25EEAF74097E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B08C64DA-0A84-D75A-601C-2CA7CBAE186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34716B79-B1A7-4D93-105C-21EAA50D321D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E7378F3F-CF7A-09BB-179D-DF7D432F4C5D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F93A17E2-C5A5-2A6E-175C-B04BD5A3E3B8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83C64D4A-35D1-CF67-3419-2C6DBB349E5A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66211144-2C04-00F4-028A-7FAC543571B3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030CE757-6E93-C44D-B8D0-A8A2184E036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4271054D-5E21-FF57-E941-704D0956F6FC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F6F66EB5-3A4D-05AE-88A0-4D6BFA3E30F1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FDF0E27F-68FD-72D7-3E01-3FECAD3DB043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1A5A5B7A-D030-E335-B574-C5326DB8FD79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179F9F4-F3B3-2192-AE3F-32946000DF89}"/>
              </a:ext>
            </a:extLst>
          </p:cNvPr>
          <p:cNvSpPr txBox="1"/>
          <p:nvPr/>
        </p:nvSpPr>
        <p:spPr>
          <a:xfrm>
            <a:off x="2054337" y="2433990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本物の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03F160F-EFEA-C936-ED8A-01912F7C513D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59953277-3878-DF0E-3B6E-1EDD67E75794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3246D57C-43B6-4D54-9F60-008FFFD60D63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268C4F23-8D15-EFA8-160A-F1BB419022E3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93041A97-78FD-A0BE-0C10-0E9A7235C65B}"/>
              </a:ext>
            </a:extLst>
          </p:cNvPr>
          <p:cNvSpPr/>
          <p:nvPr/>
        </p:nvSpPr>
        <p:spPr>
          <a:xfrm>
            <a:off x="5508613" y="3959473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BEBE4D76-8C74-E04B-FE7D-53E95F3B6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042" y="3986323"/>
            <a:ext cx="441852" cy="29382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36B6AE-D9A9-407D-8417-AF2EFA8F6C3D}"/>
              </a:ext>
            </a:extLst>
          </p:cNvPr>
          <p:cNvGrpSpPr/>
          <p:nvPr/>
        </p:nvGrpSpPr>
        <p:grpSpPr>
          <a:xfrm>
            <a:off x="4395366" y="3947978"/>
            <a:ext cx="970626" cy="369924"/>
            <a:chOff x="2626242" y="2849526"/>
            <a:chExt cx="1520456" cy="579474"/>
          </a:xfrm>
        </p:grpSpPr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ADE537A2-7E91-CE45-3EA5-98D7DEF67B1A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四角形: 角を丸くする 62">
              <a:extLst>
                <a:ext uri="{FF2B5EF4-FFF2-40B4-BE49-F238E27FC236}">
                  <a16:creationId xmlns:a16="http://schemas.microsoft.com/office/drawing/2014/main" id="{584A0EDB-1AF9-0A93-06BE-AC6E8DFFC64B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A41AEFF7-BB85-DA01-7A50-B9511F43AA2C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A3632460-291B-EB22-11B4-0EFFCA196C1F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9B667719-363B-4F31-D0CB-2D65EF19BEF0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357F0E81-92B4-F039-8267-820963686D61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BC3A56B6-4FAB-09CE-AC28-5ABF64D3C351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356A8DA3-C448-040B-32FC-F79114B2F297}"/>
              </a:ext>
            </a:extLst>
          </p:cNvPr>
          <p:cNvSpPr txBox="1"/>
          <p:nvPr/>
        </p:nvSpPr>
        <p:spPr>
          <a:xfrm>
            <a:off x="1646276" y="3671275"/>
            <a:ext cx="26244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メール送信を受託している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メルマガサービス会社</a:t>
            </a:r>
          </a:p>
        </p:txBody>
      </p: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E203EEF2-2514-A55C-5982-1D5DA3988536}"/>
              </a:ext>
            </a:extLst>
          </p:cNvPr>
          <p:cNvGrpSpPr/>
          <p:nvPr/>
        </p:nvGrpSpPr>
        <p:grpSpPr>
          <a:xfrm>
            <a:off x="4395366" y="5322965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46FB1B6A-7A39-10AC-A040-023190E312F8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D9A27043-5896-1030-410E-262323FE6292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230938AB-E843-1A62-3A13-28239B6E9C6A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B40091B6-6739-D24E-68CA-0C33A500A26A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4EF1F3D2-0897-3405-E4B4-01C075D8AFFF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E6547573-2688-3036-7418-28DACCDB4583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F5DF6C1D-F498-504C-8BA8-1A3AD28A8620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1308A81F-1B88-9814-1359-238838296B75}"/>
              </a:ext>
            </a:extLst>
          </p:cNvPr>
          <p:cNvSpPr txBox="1"/>
          <p:nvPr/>
        </p:nvSpPr>
        <p:spPr>
          <a:xfrm>
            <a:off x="1970885" y="5299235"/>
            <a:ext cx="197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DD1EAC0C-9774-C875-141B-713DEF458471}"/>
              </a:ext>
            </a:extLst>
          </p:cNvPr>
          <p:cNvSpPr txBox="1"/>
          <p:nvPr/>
        </p:nvSpPr>
        <p:spPr>
          <a:xfrm>
            <a:off x="4287452" y="5222291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3" name="矢印: 右 92">
            <a:extLst>
              <a:ext uri="{FF2B5EF4-FFF2-40B4-BE49-F238E27FC236}">
                <a16:creationId xmlns:a16="http://schemas.microsoft.com/office/drawing/2014/main" id="{5E6E318A-BF99-6023-6B8C-71A8DA0E7B27}"/>
              </a:ext>
            </a:extLst>
          </p:cNvPr>
          <p:cNvSpPr/>
          <p:nvPr/>
        </p:nvSpPr>
        <p:spPr>
          <a:xfrm rot="1339541">
            <a:off x="5472632" y="3154199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DAA50F75-8A31-A49F-2A37-3230AE46145A}"/>
              </a:ext>
            </a:extLst>
          </p:cNvPr>
          <p:cNvSpPr/>
          <p:nvPr/>
        </p:nvSpPr>
        <p:spPr>
          <a:xfrm rot="20225867">
            <a:off x="5483408" y="4765281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5" name="図 94">
            <a:extLst>
              <a:ext uri="{FF2B5EF4-FFF2-40B4-BE49-F238E27FC236}">
                <a16:creationId xmlns:a16="http://schemas.microsoft.com/office/drawing/2014/main" id="{41AF6AFA-C101-E1BF-216E-B2FE99941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140" y="3110354"/>
            <a:ext cx="441852" cy="293820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6796B374-6FC8-CDC5-FA9A-29BA15567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358" y="4851916"/>
            <a:ext cx="441852" cy="293820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3F170DC8-ADCD-D78D-6160-13DA699DC4ED}"/>
              </a:ext>
            </a:extLst>
          </p:cNvPr>
          <p:cNvSpPr txBox="1"/>
          <p:nvPr/>
        </p:nvSpPr>
        <p:spPr>
          <a:xfrm>
            <a:off x="4137884" y="1691766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208CEC43-0986-702F-9285-426519B163B1}"/>
              </a:ext>
            </a:extLst>
          </p:cNvPr>
          <p:cNvSpPr txBox="1"/>
          <p:nvPr/>
        </p:nvSpPr>
        <p:spPr>
          <a:xfrm>
            <a:off x="4234865" y="2972954"/>
            <a:ext cx="1172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A3524FF3-43EE-C15D-BCA9-DF86D702B595}"/>
              </a:ext>
            </a:extLst>
          </p:cNvPr>
          <p:cNvSpPr txBox="1"/>
          <p:nvPr/>
        </p:nvSpPr>
        <p:spPr>
          <a:xfrm>
            <a:off x="4267245" y="4377257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.21.aa.bb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F3B24743-9005-1835-F6E6-F3F9FA0AFE7D}"/>
              </a:ext>
            </a:extLst>
          </p:cNvPr>
          <p:cNvSpPr txBox="1"/>
          <p:nvPr/>
        </p:nvSpPr>
        <p:spPr>
          <a:xfrm>
            <a:off x="4287452" y="5740517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F3AC7F7A-1F55-640B-9A21-C1AC5BF5D899}"/>
              </a:ext>
            </a:extLst>
          </p:cNvPr>
          <p:cNvSpPr txBox="1"/>
          <p:nvPr/>
        </p:nvSpPr>
        <p:spPr>
          <a:xfrm rot="1532476">
            <a:off x="5531733" y="2818356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9A6BBF42-1144-1082-6039-128E8B27E1D0}"/>
              </a:ext>
            </a:extLst>
          </p:cNvPr>
          <p:cNvSpPr txBox="1"/>
          <p:nvPr/>
        </p:nvSpPr>
        <p:spPr>
          <a:xfrm>
            <a:off x="5336081" y="4277022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37C426D1-5AD2-B024-BF38-8C839AA3E786}"/>
              </a:ext>
            </a:extLst>
          </p:cNvPr>
          <p:cNvSpPr txBox="1"/>
          <p:nvPr/>
        </p:nvSpPr>
        <p:spPr>
          <a:xfrm rot="20267256">
            <a:off x="5551674" y="5075017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5E9A75E9-07F6-EBA5-F75C-5A1DF6D88543}"/>
              </a:ext>
            </a:extLst>
          </p:cNvPr>
          <p:cNvSpPr/>
          <p:nvPr/>
        </p:nvSpPr>
        <p:spPr>
          <a:xfrm>
            <a:off x="9690294" y="1722622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177417-5D83-30B3-D53A-69406C1214A6}"/>
              </a:ext>
            </a:extLst>
          </p:cNvPr>
          <p:cNvSpPr/>
          <p:nvPr/>
        </p:nvSpPr>
        <p:spPr>
          <a:xfrm>
            <a:off x="8835341" y="1797668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8.21.aa.bb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だけです</a:t>
            </a: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2515A805-5CDA-C060-97F4-5F2835D19940}"/>
              </a:ext>
            </a:extLst>
          </p:cNvPr>
          <p:cNvSpPr/>
          <p:nvPr/>
        </p:nvSpPr>
        <p:spPr>
          <a:xfrm>
            <a:off x="7133408" y="3378768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BFDDDC62-FB44-18CD-F138-27B57D0A2E8A}"/>
              </a:ext>
            </a:extLst>
          </p:cNvPr>
          <p:cNvSpPr/>
          <p:nvPr/>
        </p:nvSpPr>
        <p:spPr>
          <a:xfrm>
            <a:off x="7133408" y="393182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十字形 7">
            <a:extLst>
              <a:ext uri="{FF2B5EF4-FFF2-40B4-BE49-F238E27FC236}">
                <a16:creationId xmlns:a16="http://schemas.microsoft.com/office/drawing/2014/main" id="{3DB98B0F-FC60-51D4-9F80-3B11F52656F8}"/>
              </a:ext>
            </a:extLst>
          </p:cNvPr>
          <p:cNvSpPr/>
          <p:nvPr/>
        </p:nvSpPr>
        <p:spPr>
          <a:xfrm rot="2700000">
            <a:off x="7155550" y="4420229"/>
            <a:ext cx="520544" cy="520544"/>
          </a:xfrm>
          <a:prstGeom prst="plus">
            <a:avLst>
              <a:gd name="adj" fmla="val 3878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思考の吹き出し: 雲形 8">
            <a:extLst>
              <a:ext uri="{FF2B5EF4-FFF2-40B4-BE49-F238E27FC236}">
                <a16:creationId xmlns:a16="http://schemas.microsoft.com/office/drawing/2014/main" id="{88995595-252B-4EB4-CBB3-6502816B3714}"/>
              </a:ext>
            </a:extLst>
          </p:cNvPr>
          <p:cNvSpPr/>
          <p:nvPr/>
        </p:nvSpPr>
        <p:spPr>
          <a:xfrm>
            <a:off x="9449087" y="3504038"/>
            <a:ext cx="1388522" cy="783491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簡単に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見分けがつく！</a:t>
            </a:r>
          </a:p>
        </p:txBody>
      </p:sp>
    </p:spTree>
    <p:extLst>
      <p:ext uri="{BB962C8B-B14F-4D97-AF65-F5344CB8AC3E}">
        <p14:creationId xmlns:p14="http://schemas.microsoft.com/office/powerpoint/2010/main" val="1039036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CA61C-F205-8E4E-C7E1-5B6EF4A96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75CECA3-A99A-E688-E1BC-CB5B92575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改ざん対策（</a:t>
            </a:r>
            <a:r>
              <a:rPr lang="en-US" altLang="ja-JP" dirty="0"/>
              <a:t>DKIM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6D04F858-EF6F-44B8-C1F7-B17371047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5961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送信元が正当でも、経路上で改ざんされたら無意味。</a:t>
            </a:r>
            <a:endParaRPr lang="en-US" altLang="ja-JP" dirty="0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0C96A442-9271-ED5A-2762-12C49A8A8B03}"/>
              </a:ext>
            </a:extLst>
          </p:cNvPr>
          <p:cNvGrpSpPr/>
          <p:nvPr/>
        </p:nvGrpSpPr>
        <p:grpSpPr>
          <a:xfrm>
            <a:off x="4395366" y="2572991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3D1339EB-7570-2851-3759-75F32B895030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B0653B1E-A3DA-FFA1-0ECB-FD4B318B7BDF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8DC807E2-8310-F66B-631C-8453335E252A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C867C942-04E0-B6B0-5546-857F716744A9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1A78BB75-6E52-55B7-C7D7-16E8BF01342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5408FAD1-4E9A-85E5-B116-20963C495642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26595828-EE81-2FF4-325E-897677E946ED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CBB5B279-5E9E-8598-50AC-EF9C1852AB52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9FEEE5ED-3F3C-AC19-593A-B32AC79EEEC2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5A8C36E0-3D50-27B5-46F2-ABFE0A706FE3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981EDBFD-66BD-E75E-BDF1-7BEAD8B4BF01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055DB6B1-FC90-16B4-3359-E2294E9F76FD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42455EBB-D3F1-EC01-9FEE-834B50C8BE96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8D942781-86BA-B41D-A00E-382921914FA1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77A667E7-9712-136C-6AEF-7F235C97F51D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E7EB8DFD-8EC3-636D-4E34-C03A180090D6}"/>
              </a:ext>
            </a:extLst>
          </p:cNvPr>
          <p:cNvSpPr txBox="1"/>
          <p:nvPr/>
        </p:nvSpPr>
        <p:spPr>
          <a:xfrm>
            <a:off x="2054337" y="2433990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本物の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D537EE3-BA78-46DC-F1BD-92AE37D96691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10A8F437-16C6-D4E6-3B46-9EFF4B530953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9ED3F0FE-4A61-B776-EAE4-AF9AD5AD842F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ABB8251D-1B31-A0AB-05F0-D811809042F2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D4629728-8A50-41E8-B112-F5EE6DF62202}"/>
              </a:ext>
            </a:extLst>
          </p:cNvPr>
          <p:cNvSpPr/>
          <p:nvPr/>
        </p:nvSpPr>
        <p:spPr>
          <a:xfrm>
            <a:off x="5508613" y="3959473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6785F945-1E23-D2E6-867F-E9C272A8E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042" y="3986323"/>
            <a:ext cx="441852" cy="29382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000874-A270-785E-9448-5FACA106085C}"/>
              </a:ext>
            </a:extLst>
          </p:cNvPr>
          <p:cNvGrpSpPr/>
          <p:nvPr/>
        </p:nvGrpSpPr>
        <p:grpSpPr>
          <a:xfrm>
            <a:off x="4395366" y="3947978"/>
            <a:ext cx="970626" cy="369924"/>
            <a:chOff x="2626242" y="2849526"/>
            <a:chExt cx="1520456" cy="579474"/>
          </a:xfrm>
        </p:grpSpPr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586F3E27-EAA4-1EA0-F0C0-528F8AD179CC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四角形: 角を丸くする 62">
              <a:extLst>
                <a:ext uri="{FF2B5EF4-FFF2-40B4-BE49-F238E27FC236}">
                  <a16:creationId xmlns:a16="http://schemas.microsoft.com/office/drawing/2014/main" id="{CD945608-77EF-EDE5-E2D6-B2D011AEE913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02DF0141-08C1-7F24-E870-F635EED7CCD0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62CCC2BE-2407-8330-030B-A5ACFA5EAD82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3ACA2914-D3D3-2608-624A-AF1DE055ECF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0439CD91-B573-21EB-581D-AF5A1F45D80E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67336CCA-0D0E-AC06-DF1C-381C7B499CFC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015ECD14-3C17-C98E-4FFD-DA15B3B775F9}"/>
              </a:ext>
            </a:extLst>
          </p:cNvPr>
          <p:cNvSpPr txBox="1"/>
          <p:nvPr/>
        </p:nvSpPr>
        <p:spPr>
          <a:xfrm>
            <a:off x="1646276" y="3671275"/>
            <a:ext cx="26244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メール送信を受託している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メルマガサービス会社</a:t>
            </a:r>
          </a:p>
        </p:txBody>
      </p: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70BDA2D3-E325-E71D-4E85-DF1E14DEE626}"/>
              </a:ext>
            </a:extLst>
          </p:cNvPr>
          <p:cNvGrpSpPr/>
          <p:nvPr/>
        </p:nvGrpSpPr>
        <p:grpSpPr>
          <a:xfrm>
            <a:off x="4395366" y="5322965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8E08BECD-59A1-B8AB-7993-6943E71C8BAC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AD3F4069-9357-FD65-F94A-6ECBA7A1FEE0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95F59AE9-F0F3-7182-8CA3-4B54CC1AEB94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87B28161-5003-C32D-4E1E-8A7AF0B7EDFA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DE8D86AB-D67F-4078-B522-7772B35D1C36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DDC73722-E0C3-0A2A-4A10-113327ACAD87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E35ED026-AF64-4499-4C71-03A4E0F8DBC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99C1204E-5BB6-37A2-D22B-1759A8F81592}"/>
              </a:ext>
            </a:extLst>
          </p:cNvPr>
          <p:cNvSpPr txBox="1"/>
          <p:nvPr/>
        </p:nvSpPr>
        <p:spPr>
          <a:xfrm>
            <a:off x="1970885" y="5299235"/>
            <a:ext cx="197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37B48C70-DF75-7564-7447-22A68C5D0343}"/>
              </a:ext>
            </a:extLst>
          </p:cNvPr>
          <p:cNvSpPr txBox="1"/>
          <p:nvPr/>
        </p:nvSpPr>
        <p:spPr>
          <a:xfrm>
            <a:off x="4287452" y="5222291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3" name="矢印: 右 92">
            <a:extLst>
              <a:ext uri="{FF2B5EF4-FFF2-40B4-BE49-F238E27FC236}">
                <a16:creationId xmlns:a16="http://schemas.microsoft.com/office/drawing/2014/main" id="{1D4A144C-25DF-F4D6-1DDB-E049F0449FE1}"/>
              </a:ext>
            </a:extLst>
          </p:cNvPr>
          <p:cNvSpPr/>
          <p:nvPr/>
        </p:nvSpPr>
        <p:spPr>
          <a:xfrm rot="1339541">
            <a:off x="5472632" y="3154199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CA5CC91F-56AC-4F17-65A9-FC51C48CBC59}"/>
              </a:ext>
            </a:extLst>
          </p:cNvPr>
          <p:cNvSpPr/>
          <p:nvPr/>
        </p:nvSpPr>
        <p:spPr>
          <a:xfrm rot="20225867">
            <a:off x="5483408" y="4765281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5" name="図 94">
            <a:extLst>
              <a:ext uri="{FF2B5EF4-FFF2-40B4-BE49-F238E27FC236}">
                <a16:creationId xmlns:a16="http://schemas.microsoft.com/office/drawing/2014/main" id="{2BD25338-3289-65D9-3FC7-5E74FCC7D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140" y="3110354"/>
            <a:ext cx="441852" cy="293820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107A5BC3-4227-0118-F765-BC75A7356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358" y="4851916"/>
            <a:ext cx="441852" cy="293820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6C5E582B-58B7-2F03-D8ED-D44B714B27C3}"/>
              </a:ext>
            </a:extLst>
          </p:cNvPr>
          <p:cNvSpPr txBox="1"/>
          <p:nvPr/>
        </p:nvSpPr>
        <p:spPr>
          <a:xfrm>
            <a:off x="4137884" y="1691766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3E42E9FB-7535-46B7-2591-2742708E3833}"/>
              </a:ext>
            </a:extLst>
          </p:cNvPr>
          <p:cNvSpPr txBox="1"/>
          <p:nvPr/>
        </p:nvSpPr>
        <p:spPr>
          <a:xfrm>
            <a:off x="4234865" y="2972954"/>
            <a:ext cx="1172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FD7E9EC1-019A-5767-1F1C-A7F730BDAFA7}"/>
              </a:ext>
            </a:extLst>
          </p:cNvPr>
          <p:cNvSpPr txBox="1"/>
          <p:nvPr/>
        </p:nvSpPr>
        <p:spPr>
          <a:xfrm>
            <a:off x="4267245" y="4377257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.21.aa.bb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A525EB42-B71A-A951-0D9C-7C747F9FAED4}"/>
              </a:ext>
            </a:extLst>
          </p:cNvPr>
          <p:cNvSpPr txBox="1"/>
          <p:nvPr/>
        </p:nvSpPr>
        <p:spPr>
          <a:xfrm>
            <a:off x="4287452" y="5740517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CA51902E-46BB-5BBC-68E6-57C488BBCF21}"/>
              </a:ext>
            </a:extLst>
          </p:cNvPr>
          <p:cNvSpPr txBox="1"/>
          <p:nvPr/>
        </p:nvSpPr>
        <p:spPr>
          <a:xfrm rot="1532476">
            <a:off x="5531733" y="2818356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400D703E-A1C8-2CC4-EEBC-4A4FD2F0F82B}"/>
              </a:ext>
            </a:extLst>
          </p:cNvPr>
          <p:cNvSpPr txBox="1"/>
          <p:nvPr/>
        </p:nvSpPr>
        <p:spPr>
          <a:xfrm>
            <a:off x="5336081" y="4277022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786F95D-A2C7-631A-4A8A-7BADBDBF3173}"/>
              </a:ext>
            </a:extLst>
          </p:cNvPr>
          <p:cNvSpPr txBox="1"/>
          <p:nvPr/>
        </p:nvSpPr>
        <p:spPr>
          <a:xfrm rot="20267256">
            <a:off x="5551674" y="5075017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64820DEC-9FA9-3FF5-E5D7-D1ACB2F6B4DA}"/>
              </a:ext>
            </a:extLst>
          </p:cNvPr>
          <p:cNvSpPr/>
          <p:nvPr/>
        </p:nvSpPr>
        <p:spPr>
          <a:xfrm>
            <a:off x="9690294" y="1722622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52293C-0CB5-CCB5-3E26-48D85FF1277D}"/>
              </a:ext>
            </a:extLst>
          </p:cNvPr>
          <p:cNvSpPr/>
          <p:nvPr/>
        </p:nvSpPr>
        <p:spPr>
          <a:xfrm>
            <a:off x="8835341" y="1797668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8.21.aa.bb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だけです</a:t>
            </a: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4B8D2AC-D90E-7310-F20B-4E5CB0436D16}"/>
              </a:ext>
            </a:extLst>
          </p:cNvPr>
          <p:cNvSpPr/>
          <p:nvPr/>
        </p:nvSpPr>
        <p:spPr>
          <a:xfrm>
            <a:off x="7133408" y="3378768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C9187A55-51B5-E1D4-A88D-3733325E6B5C}"/>
              </a:ext>
            </a:extLst>
          </p:cNvPr>
          <p:cNvSpPr/>
          <p:nvPr/>
        </p:nvSpPr>
        <p:spPr>
          <a:xfrm>
            <a:off x="7133408" y="393182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十字形 7">
            <a:extLst>
              <a:ext uri="{FF2B5EF4-FFF2-40B4-BE49-F238E27FC236}">
                <a16:creationId xmlns:a16="http://schemas.microsoft.com/office/drawing/2014/main" id="{8F247B32-2D50-CA2E-600E-75250DE7C3D4}"/>
              </a:ext>
            </a:extLst>
          </p:cNvPr>
          <p:cNvSpPr/>
          <p:nvPr/>
        </p:nvSpPr>
        <p:spPr>
          <a:xfrm rot="2700000">
            <a:off x="7155550" y="4420229"/>
            <a:ext cx="520544" cy="520544"/>
          </a:xfrm>
          <a:prstGeom prst="plus">
            <a:avLst>
              <a:gd name="adj" fmla="val 3878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1CAC00F-BF73-856C-1A9B-E57578D6C068}"/>
              </a:ext>
            </a:extLst>
          </p:cNvPr>
          <p:cNvSpPr txBox="1"/>
          <p:nvPr/>
        </p:nvSpPr>
        <p:spPr>
          <a:xfrm>
            <a:off x="6086771" y="3627660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481D453-9FA6-A4B7-2856-BB3AA5AA351B}"/>
              </a:ext>
            </a:extLst>
          </p:cNvPr>
          <p:cNvSpPr txBox="1"/>
          <p:nvPr/>
        </p:nvSpPr>
        <p:spPr>
          <a:xfrm>
            <a:off x="6403647" y="3792568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304A4E-B7BA-40A4-12CE-9347118BB0D9}"/>
              </a:ext>
            </a:extLst>
          </p:cNvPr>
          <p:cNvSpPr txBox="1"/>
          <p:nvPr/>
        </p:nvSpPr>
        <p:spPr>
          <a:xfrm>
            <a:off x="8950908" y="405026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💦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思考の吹き出し: 雲形 12">
            <a:extLst>
              <a:ext uri="{FF2B5EF4-FFF2-40B4-BE49-F238E27FC236}">
                <a16:creationId xmlns:a16="http://schemas.microsoft.com/office/drawing/2014/main" id="{F2B27BA8-1E1F-DAF2-7B8C-5BFFF3F91500}"/>
              </a:ext>
            </a:extLst>
          </p:cNvPr>
          <p:cNvSpPr/>
          <p:nvPr/>
        </p:nvSpPr>
        <p:spPr>
          <a:xfrm>
            <a:off x="9500224" y="3200430"/>
            <a:ext cx="1388522" cy="987235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本物からの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の中身が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偽物！？</a:t>
            </a:r>
          </a:p>
        </p:txBody>
      </p:sp>
    </p:spTree>
    <p:extLst>
      <p:ext uri="{BB962C8B-B14F-4D97-AF65-F5344CB8AC3E}">
        <p14:creationId xmlns:p14="http://schemas.microsoft.com/office/powerpoint/2010/main" val="1176198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258E3-6A6D-B430-41F5-79474BC25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F4DC110-4296-B147-31E2-9C7492B5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改ざん対策（</a:t>
            </a:r>
            <a:r>
              <a:rPr lang="en-US" altLang="ja-JP" dirty="0"/>
              <a:t>DKIM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489A3E68-E2F2-9028-EFC4-D81098EB2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5961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DKIM</a:t>
            </a:r>
            <a:r>
              <a:rPr lang="ja-JP" altLang="en-US" dirty="0"/>
              <a:t>で電子署名を付加することで、改ざんを検知可能！</a:t>
            </a:r>
            <a:endParaRPr lang="en-US" altLang="ja-JP" dirty="0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22DAF098-ACCD-18E8-EB69-702A5E95A5C0}"/>
              </a:ext>
            </a:extLst>
          </p:cNvPr>
          <p:cNvGrpSpPr/>
          <p:nvPr/>
        </p:nvGrpSpPr>
        <p:grpSpPr>
          <a:xfrm>
            <a:off x="4395366" y="2572991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C32876BD-9791-60FF-DBA7-418B4EE4AA80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EFCFA465-EAA2-A82B-DA11-D5E137D4E56F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0384811C-5002-807D-E360-A60D6EE045EA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9E55A34B-AF5E-1780-EF58-8701E92F4FC6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C4180522-78F2-CC27-ADF5-5C21AF3D442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B972057A-A047-AE1D-6656-C1A429FEB758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1E0D492B-4E94-FAA1-FBB0-CABE4E895234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5903BE1B-32F9-66E1-DD20-D8B5E0B2E9BD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27E113C6-CB69-06AB-92C0-BA576A83D6A8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996C7DBC-4E77-AF1E-E856-D96A3F7861E8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2D9C36D6-391C-DAEB-61B2-57556349048A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C365B61A-43B5-3DF0-6B79-DE22289BD39B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5D80BE0-7964-013F-F554-E5B54FA65CCB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CF6911D3-C8B2-FC7C-BA57-19BE0C897C63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760FC8E6-CF34-5E9A-9149-1F1D8E8DC4BF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7AC26C88-716C-ACF9-7344-BF836A3961DF}"/>
              </a:ext>
            </a:extLst>
          </p:cNvPr>
          <p:cNvSpPr txBox="1"/>
          <p:nvPr/>
        </p:nvSpPr>
        <p:spPr>
          <a:xfrm>
            <a:off x="2054337" y="2433990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本物の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1A2D132-8E89-E1C5-E544-EE18C894AE01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1CDB8AB-AD60-FCD7-203D-1945E01790B7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638EC6A9-8E85-F3F3-97A2-74714205EECC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3A87F9E5-C218-9277-706F-893EE1AB6F5E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FB7FB71F-3BB1-326A-18F4-F1191C9C6EA1}"/>
              </a:ext>
            </a:extLst>
          </p:cNvPr>
          <p:cNvSpPr/>
          <p:nvPr/>
        </p:nvSpPr>
        <p:spPr>
          <a:xfrm>
            <a:off x="5508613" y="3959473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CE868747-9F94-60C4-C132-56ABB7CBE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38" y="3986323"/>
            <a:ext cx="441852" cy="29382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74FAAD-B752-FD00-F6FB-1BCD98037841}"/>
              </a:ext>
            </a:extLst>
          </p:cNvPr>
          <p:cNvGrpSpPr/>
          <p:nvPr/>
        </p:nvGrpSpPr>
        <p:grpSpPr>
          <a:xfrm>
            <a:off x="4395366" y="3947978"/>
            <a:ext cx="970626" cy="369924"/>
            <a:chOff x="2626242" y="2849526"/>
            <a:chExt cx="1520456" cy="579474"/>
          </a:xfrm>
        </p:grpSpPr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93B58893-9FD9-637C-1179-A99BE7AF9B74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四角形: 角を丸くする 62">
              <a:extLst>
                <a:ext uri="{FF2B5EF4-FFF2-40B4-BE49-F238E27FC236}">
                  <a16:creationId xmlns:a16="http://schemas.microsoft.com/office/drawing/2014/main" id="{A769DE5E-4E4D-C789-42BA-3FD0073B7C65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FFB2E6CA-637A-C66E-EA52-235C850EACB4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BA64284A-D018-6985-AFF4-85DD74765180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7F8F7335-62EF-1AE3-A619-2E533F6670AF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6AFDE6D9-0E3B-5582-9CAC-F0A4BE91C7BF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B3755A56-59BC-9222-E3CC-E0D6D23929A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2A790891-6CC0-4937-9653-8F0610702A12}"/>
              </a:ext>
            </a:extLst>
          </p:cNvPr>
          <p:cNvSpPr txBox="1"/>
          <p:nvPr/>
        </p:nvSpPr>
        <p:spPr>
          <a:xfrm>
            <a:off x="1646276" y="3671275"/>
            <a:ext cx="26244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メール送信を受託している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メルマガサービス会社</a:t>
            </a:r>
          </a:p>
        </p:txBody>
      </p: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D88F70A9-F49E-7586-A8A1-78F99C41A062}"/>
              </a:ext>
            </a:extLst>
          </p:cNvPr>
          <p:cNvGrpSpPr/>
          <p:nvPr/>
        </p:nvGrpSpPr>
        <p:grpSpPr>
          <a:xfrm>
            <a:off x="4395366" y="5322965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4229B4A3-7AF5-D0B5-39F1-7D9D45019EBA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6BAFB97D-B77F-44B5-F324-C5058094033E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CF07CBDA-04D3-5183-ECE3-7E0A0F4A6BC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A8E37037-AE52-56EA-23C9-252BE38A9053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77DC633E-BE5E-6B8D-84ED-82E88AF567D4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EAD6324B-7F45-A413-039D-AE597A78CD3B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67BFC822-91E1-D12A-67E6-B04FC0D23B2E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9A43F597-779D-0F1E-A958-8EF29DB889D6}"/>
              </a:ext>
            </a:extLst>
          </p:cNvPr>
          <p:cNvSpPr txBox="1"/>
          <p:nvPr/>
        </p:nvSpPr>
        <p:spPr>
          <a:xfrm>
            <a:off x="1970885" y="5299235"/>
            <a:ext cx="197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4B779931-BF3C-7B13-5E68-8754E785DA11}"/>
              </a:ext>
            </a:extLst>
          </p:cNvPr>
          <p:cNvSpPr txBox="1"/>
          <p:nvPr/>
        </p:nvSpPr>
        <p:spPr>
          <a:xfrm>
            <a:off x="4287452" y="5222291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3" name="矢印: 右 92">
            <a:extLst>
              <a:ext uri="{FF2B5EF4-FFF2-40B4-BE49-F238E27FC236}">
                <a16:creationId xmlns:a16="http://schemas.microsoft.com/office/drawing/2014/main" id="{72AE2867-C02A-5505-75B8-A1A23413C052}"/>
              </a:ext>
            </a:extLst>
          </p:cNvPr>
          <p:cNvSpPr/>
          <p:nvPr/>
        </p:nvSpPr>
        <p:spPr>
          <a:xfrm rot="1339541">
            <a:off x="5472632" y="3154199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E34F72D2-E65E-7E77-8C1E-159E319B297E}"/>
              </a:ext>
            </a:extLst>
          </p:cNvPr>
          <p:cNvSpPr/>
          <p:nvPr/>
        </p:nvSpPr>
        <p:spPr>
          <a:xfrm rot="20225867">
            <a:off x="5483408" y="4765281"/>
            <a:ext cx="262955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5" name="図 94">
            <a:extLst>
              <a:ext uri="{FF2B5EF4-FFF2-40B4-BE49-F238E27FC236}">
                <a16:creationId xmlns:a16="http://schemas.microsoft.com/office/drawing/2014/main" id="{755487A8-8555-5231-D426-A2C3793CD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404" y="3537427"/>
            <a:ext cx="441852" cy="293820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A7473752-6ABE-C2B0-164C-371EFD642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358" y="4851916"/>
            <a:ext cx="441852" cy="293820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28F2C009-0F7A-ED4C-4CDC-5210D5DE3ED2}"/>
              </a:ext>
            </a:extLst>
          </p:cNvPr>
          <p:cNvSpPr txBox="1"/>
          <p:nvPr/>
        </p:nvSpPr>
        <p:spPr>
          <a:xfrm>
            <a:off x="4137884" y="1691766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54B3088E-9AF1-022B-75D6-5CA5A5E068CE}"/>
              </a:ext>
            </a:extLst>
          </p:cNvPr>
          <p:cNvSpPr txBox="1"/>
          <p:nvPr/>
        </p:nvSpPr>
        <p:spPr>
          <a:xfrm>
            <a:off x="4234865" y="2972954"/>
            <a:ext cx="1172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66C8F49F-0F11-F5DF-8967-9F4DAF171C71}"/>
              </a:ext>
            </a:extLst>
          </p:cNvPr>
          <p:cNvSpPr txBox="1"/>
          <p:nvPr/>
        </p:nvSpPr>
        <p:spPr>
          <a:xfrm>
            <a:off x="4267245" y="4377257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.21.aa.bb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09B1BD30-376F-5013-305F-EAA724814E02}"/>
              </a:ext>
            </a:extLst>
          </p:cNvPr>
          <p:cNvSpPr txBox="1"/>
          <p:nvPr/>
        </p:nvSpPr>
        <p:spPr>
          <a:xfrm>
            <a:off x="4287452" y="5740517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5AA206EE-9B67-8F8F-B671-7A2332275753}"/>
              </a:ext>
            </a:extLst>
          </p:cNvPr>
          <p:cNvSpPr txBox="1"/>
          <p:nvPr/>
        </p:nvSpPr>
        <p:spPr>
          <a:xfrm rot="1532476">
            <a:off x="5531733" y="2818356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9592B3D5-A55A-DD5C-B85F-A490EB68BD2D}"/>
              </a:ext>
            </a:extLst>
          </p:cNvPr>
          <p:cNvSpPr txBox="1"/>
          <p:nvPr/>
        </p:nvSpPr>
        <p:spPr>
          <a:xfrm>
            <a:off x="5336081" y="4277022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1A11F908-0D17-12AB-892E-4FF379FFC7DC}"/>
              </a:ext>
            </a:extLst>
          </p:cNvPr>
          <p:cNvSpPr txBox="1"/>
          <p:nvPr/>
        </p:nvSpPr>
        <p:spPr>
          <a:xfrm rot="20267256">
            <a:off x="5551674" y="5075017"/>
            <a:ext cx="22870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From:mike@example.com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EC90F923-6504-5C5D-5A8F-FDCFB3381F55}"/>
              </a:ext>
            </a:extLst>
          </p:cNvPr>
          <p:cNvSpPr/>
          <p:nvPr/>
        </p:nvSpPr>
        <p:spPr>
          <a:xfrm>
            <a:off x="9690294" y="1722622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4CFFDE-5971-4FEC-3FAA-FA9EE9CC5941}"/>
              </a:ext>
            </a:extLst>
          </p:cNvPr>
          <p:cNvSpPr/>
          <p:nvPr/>
        </p:nvSpPr>
        <p:spPr>
          <a:xfrm>
            <a:off x="8835341" y="1797668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example.com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4.12.bb.cc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8.21.aa.bb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だけです</a:t>
            </a: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0B08718F-4DC5-9BFF-8BA0-7019FE38176D}"/>
              </a:ext>
            </a:extLst>
          </p:cNvPr>
          <p:cNvSpPr/>
          <p:nvPr/>
        </p:nvSpPr>
        <p:spPr>
          <a:xfrm>
            <a:off x="7133408" y="3378768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363D3EE3-2D61-AA5A-FFBE-8CFF757DF4CC}"/>
              </a:ext>
            </a:extLst>
          </p:cNvPr>
          <p:cNvSpPr/>
          <p:nvPr/>
        </p:nvSpPr>
        <p:spPr>
          <a:xfrm>
            <a:off x="7014360" y="393182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十字形 7">
            <a:extLst>
              <a:ext uri="{FF2B5EF4-FFF2-40B4-BE49-F238E27FC236}">
                <a16:creationId xmlns:a16="http://schemas.microsoft.com/office/drawing/2014/main" id="{B5B6DC13-2A45-A449-C4C4-3268E9B0225F}"/>
              </a:ext>
            </a:extLst>
          </p:cNvPr>
          <p:cNvSpPr/>
          <p:nvPr/>
        </p:nvSpPr>
        <p:spPr>
          <a:xfrm rot="2700000">
            <a:off x="7155550" y="4420229"/>
            <a:ext cx="520544" cy="520544"/>
          </a:xfrm>
          <a:prstGeom prst="plus">
            <a:avLst>
              <a:gd name="adj" fmla="val 3878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D21B1D-B046-942C-AAF0-5BBB7931755C}"/>
              </a:ext>
            </a:extLst>
          </p:cNvPr>
          <p:cNvSpPr txBox="1"/>
          <p:nvPr/>
        </p:nvSpPr>
        <p:spPr>
          <a:xfrm>
            <a:off x="6086771" y="3627660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4E90A29-2518-1ECC-3EFD-532ACEBCF75B}"/>
              </a:ext>
            </a:extLst>
          </p:cNvPr>
          <p:cNvSpPr txBox="1"/>
          <p:nvPr/>
        </p:nvSpPr>
        <p:spPr>
          <a:xfrm>
            <a:off x="6403647" y="3792568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🖋</a:t>
            </a:r>
          </a:p>
        </p:txBody>
      </p:sp>
      <p:sp>
        <p:nvSpPr>
          <p:cNvPr id="13" name="思考の吹き出し: 雲形 12">
            <a:extLst>
              <a:ext uri="{FF2B5EF4-FFF2-40B4-BE49-F238E27FC236}">
                <a16:creationId xmlns:a16="http://schemas.microsoft.com/office/drawing/2014/main" id="{58257150-C07C-5E31-D67E-13B29000BA61}"/>
              </a:ext>
            </a:extLst>
          </p:cNvPr>
          <p:cNvSpPr/>
          <p:nvPr/>
        </p:nvSpPr>
        <p:spPr>
          <a:xfrm>
            <a:off x="9500224" y="3200430"/>
            <a:ext cx="1695600" cy="1020653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改ざんされたら、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署名が合致しなく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なるから分かる！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1B7903-F55B-1CDA-5C6C-A2947A4188F0}"/>
              </a:ext>
            </a:extLst>
          </p:cNvPr>
          <p:cNvSpPr txBox="1"/>
          <p:nvPr/>
        </p:nvSpPr>
        <p:spPr>
          <a:xfrm>
            <a:off x="7520581" y="3903155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2C02273-48E3-421F-4011-5A6A474E48C6}"/>
              </a:ext>
            </a:extLst>
          </p:cNvPr>
          <p:cNvSpPr txBox="1"/>
          <p:nvPr/>
        </p:nvSpPr>
        <p:spPr>
          <a:xfrm>
            <a:off x="4220565" y="3697863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D10A60-9BD8-0EEC-6782-D842D6055874}"/>
              </a:ext>
            </a:extLst>
          </p:cNvPr>
          <p:cNvSpPr txBox="1"/>
          <p:nvPr/>
        </p:nvSpPr>
        <p:spPr>
          <a:xfrm>
            <a:off x="4220565" y="2285053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17" name="円柱 16">
            <a:extLst>
              <a:ext uri="{FF2B5EF4-FFF2-40B4-BE49-F238E27FC236}">
                <a16:creationId xmlns:a16="http://schemas.microsoft.com/office/drawing/2014/main" id="{4DC4B68F-01D5-0B60-5CC9-27EE3C9D61A5}"/>
              </a:ext>
            </a:extLst>
          </p:cNvPr>
          <p:cNvSpPr/>
          <p:nvPr/>
        </p:nvSpPr>
        <p:spPr>
          <a:xfrm>
            <a:off x="11195824" y="1722622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7121D7E-3200-77B0-9E75-CF5E56BE7CF8}"/>
              </a:ext>
            </a:extLst>
          </p:cNvPr>
          <p:cNvSpPr/>
          <p:nvPr/>
        </p:nvSpPr>
        <p:spPr>
          <a:xfrm>
            <a:off x="10768699" y="1797668"/>
            <a:ext cx="1039851" cy="10413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DKIM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公開鍵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5E7F327-0A75-28DE-26BD-F53588ED0DBB}"/>
              </a:ext>
            </a:extLst>
          </p:cNvPr>
          <p:cNvSpPr txBox="1"/>
          <p:nvPr/>
        </p:nvSpPr>
        <p:spPr>
          <a:xfrm>
            <a:off x="10941739" y="2144020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2FB1587-D494-39B1-27E1-A6A7C432B1C9}"/>
              </a:ext>
            </a:extLst>
          </p:cNvPr>
          <p:cNvSpPr txBox="1"/>
          <p:nvPr/>
        </p:nvSpPr>
        <p:spPr>
          <a:xfrm>
            <a:off x="4689644" y="2277289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秘密鍵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AE0BBC4-9C55-1C31-01A7-F03D56083299}"/>
              </a:ext>
            </a:extLst>
          </p:cNvPr>
          <p:cNvSpPr txBox="1"/>
          <p:nvPr/>
        </p:nvSpPr>
        <p:spPr>
          <a:xfrm>
            <a:off x="4719712" y="366045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秘密鍵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F2A309A-8A23-BB4A-52E5-1AD0BBEE2DE5}"/>
              </a:ext>
            </a:extLst>
          </p:cNvPr>
          <p:cNvSpPr txBox="1"/>
          <p:nvPr/>
        </p:nvSpPr>
        <p:spPr>
          <a:xfrm>
            <a:off x="7521642" y="346551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22" name="十字形 21">
            <a:extLst>
              <a:ext uri="{FF2B5EF4-FFF2-40B4-BE49-F238E27FC236}">
                <a16:creationId xmlns:a16="http://schemas.microsoft.com/office/drawing/2014/main" id="{26273776-696C-58FE-7EA7-ECC881B4FA3A}"/>
              </a:ext>
            </a:extLst>
          </p:cNvPr>
          <p:cNvSpPr/>
          <p:nvPr/>
        </p:nvSpPr>
        <p:spPr>
          <a:xfrm rot="2700000">
            <a:off x="7769336" y="4026728"/>
            <a:ext cx="363582" cy="363582"/>
          </a:xfrm>
          <a:prstGeom prst="plus">
            <a:avLst>
              <a:gd name="adj" fmla="val 3878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4660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88345-C5BE-6CB8-EDC2-5FBE1BEA0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図 111">
            <a:extLst>
              <a:ext uri="{FF2B5EF4-FFF2-40B4-BE49-F238E27FC236}">
                <a16:creationId xmlns:a16="http://schemas.microsoft.com/office/drawing/2014/main" id="{EDF0E25D-C9D4-708F-7A3C-D3C301575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985687" y="4209336"/>
            <a:ext cx="441852" cy="293820"/>
          </a:xfrm>
          <a:prstGeom prst="rect">
            <a:avLst/>
          </a:prstGeom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80514165-FCBC-5683-8785-FE14B4DCE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SPF</a:t>
            </a:r>
            <a:r>
              <a:rPr lang="ja-JP" altLang="en-US" dirty="0"/>
              <a:t>も</a:t>
            </a:r>
            <a:r>
              <a:rPr lang="en-US" altLang="ja-JP" dirty="0"/>
              <a:t>DKIM</a:t>
            </a:r>
            <a:r>
              <a:rPr lang="ja-JP" altLang="en-US" dirty="0"/>
              <a:t>も突き抜ける例（</a:t>
            </a:r>
            <a:r>
              <a:rPr lang="en-US" altLang="ja-JP" dirty="0"/>
              <a:t>DMARC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3F881063-48B9-2518-0EB9-8EEB45926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904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エンベロープでは真の名を名乗って、</a:t>
            </a:r>
            <a:br>
              <a:rPr lang="en-US" altLang="ja-JP" dirty="0"/>
            </a:br>
            <a:r>
              <a:rPr lang="ja-JP" altLang="en-US" dirty="0"/>
              <a:t>ヘッダーだけ偽装してたら防げない！</a:t>
            </a:r>
            <a:endParaRPr lang="en-US" altLang="ja-JP" dirty="0"/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AE109185-6C9C-5515-B3EE-D7806960DCD9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8BD70C49-9CCC-779A-A778-7C8DCDBB1438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CD4B38DA-8BD3-0355-F46A-4D5AAFE95705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91AAEDF-7AC9-F398-638C-017A05F5AC1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E7C93393-644E-DB7E-0551-3CC7C6587A0A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ACD8E147-EF40-7BE0-3A82-221B58D7407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A864883F-F25A-DD75-3ECC-1CE6FF683451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AB816882-57AF-AED5-7419-5C9A8A7E18B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E67DAC0-409C-8D35-B92B-FFA60125E108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A028DC73-5ACF-8BA9-A4C2-478285C510D9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92227EF9-6EEA-42B6-2E6F-79BE06FDFE69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3F76184C-4069-D2CB-B93A-0ACE316B0683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C0AA2B1B-D3A7-C3A1-05C5-D6BDE4DF9E10}"/>
              </a:ext>
            </a:extLst>
          </p:cNvPr>
          <p:cNvGrpSpPr/>
          <p:nvPr/>
        </p:nvGrpSpPr>
        <p:grpSpPr>
          <a:xfrm>
            <a:off x="3157211" y="5261790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5FB0B4CA-0D1C-CD90-6777-5B6EE1911D31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EE18A054-BBD3-C720-26A9-16DB9E7FE7E0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8848C122-2BB2-A919-B409-209010DD280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5E71ED91-9810-DF5C-5323-0271CD3B296D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3E3D799C-4362-BA6F-F1A9-071C7633777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105BA078-ED26-6297-8A88-B3B570F229BE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9E29FC21-A5CF-775F-6B90-DE816877900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874AED84-49DE-E5C5-F531-BC7A02C1CBF3}"/>
              </a:ext>
            </a:extLst>
          </p:cNvPr>
          <p:cNvSpPr txBox="1"/>
          <p:nvPr/>
        </p:nvSpPr>
        <p:spPr>
          <a:xfrm>
            <a:off x="667810" y="5238060"/>
            <a:ext cx="210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53B09708-1753-0C74-6FE3-64445BFE5A13}"/>
              </a:ext>
            </a:extLst>
          </p:cNvPr>
          <p:cNvSpPr txBox="1"/>
          <p:nvPr/>
        </p:nvSpPr>
        <p:spPr>
          <a:xfrm>
            <a:off x="3049297" y="516111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A27FC8C0-4973-75D5-9F05-CE1B96FCFD3B}"/>
              </a:ext>
            </a:extLst>
          </p:cNvPr>
          <p:cNvSpPr/>
          <p:nvPr/>
        </p:nvSpPr>
        <p:spPr>
          <a:xfrm rot="20461730">
            <a:off x="4362850" y="4687678"/>
            <a:ext cx="3743847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BBB02761-76F6-B251-74D4-808E0D858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2921" y="4780191"/>
            <a:ext cx="441852" cy="293820"/>
          </a:xfrm>
          <a:prstGeom prst="rect">
            <a:avLst/>
          </a:prstGeom>
        </p:spPr>
      </p:pic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5EDE918C-B281-A927-99FB-585EFCA335FE}"/>
              </a:ext>
            </a:extLst>
          </p:cNvPr>
          <p:cNvSpPr txBox="1"/>
          <p:nvPr/>
        </p:nvSpPr>
        <p:spPr>
          <a:xfrm>
            <a:off x="3049297" y="5679342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DA14DF59-8761-33E0-D9BD-BE2D7BA67E99}"/>
              </a:ext>
            </a:extLst>
          </p:cNvPr>
          <p:cNvSpPr txBox="1"/>
          <p:nvPr/>
        </p:nvSpPr>
        <p:spPr>
          <a:xfrm rot="20476501">
            <a:off x="4851533" y="5025749"/>
            <a:ext cx="26137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100" b="1" dirty="0" err="1"/>
              <a:t>From:malware@dangerous.com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AEC027C2-11F5-F5BB-41A9-1D5FDADDEE6F}"/>
              </a:ext>
            </a:extLst>
          </p:cNvPr>
          <p:cNvSpPr/>
          <p:nvPr/>
        </p:nvSpPr>
        <p:spPr>
          <a:xfrm>
            <a:off x="954425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F426E7-0DAD-ACED-84B5-767E554B5750}"/>
              </a:ext>
            </a:extLst>
          </p:cNvPr>
          <p:cNvSpPr/>
          <p:nvPr/>
        </p:nvSpPr>
        <p:spPr>
          <a:xfrm>
            <a:off x="8689300" y="928225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6F37369C-6318-9C1F-CC6E-492916FCADC0}"/>
              </a:ext>
            </a:extLst>
          </p:cNvPr>
          <p:cNvSpPr/>
          <p:nvPr/>
        </p:nvSpPr>
        <p:spPr>
          <a:xfrm>
            <a:off x="6871564" y="434454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思考の吹き出し: 雲形 12">
            <a:extLst>
              <a:ext uri="{FF2B5EF4-FFF2-40B4-BE49-F238E27FC236}">
                <a16:creationId xmlns:a16="http://schemas.microsoft.com/office/drawing/2014/main" id="{FF24700F-05DA-983A-6BD1-C9335AD79A6F}"/>
              </a:ext>
            </a:extLst>
          </p:cNvPr>
          <p:cNvSpPr/>
          <p:nvPr/>
        </p:nvSpPr>
        <p:spPr>
          <a:xfrm>
            <a:off x="9500224" y="3200430"/>
            <a:ext cx="1695600" cy="1020653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なりすましも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改ざんも無い。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円柱 16">
            <a:extLst>
              <a:ext uri="{FF2B5EF4-FFF2-40B4-BE49-F238E27FC236}">
                <a16:creationId xmlns:a16="http://schemas.microsoft.com/office/drawing/2014/main" id="{E66A86EB-EE3C-9BCC-E6ED-8EC96D97CC28}"/>
              </a:ext>
            </a:extLst>
          </p:cNvPr>
          <p:cNvSpPr/>
          <p:nvPr/>
        </p:nvSpPr>
        <p:spPr>
          <a:xfrm>
            <a:off x="1104978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720F859-B5B4-27D1-9C48-6581A5537768}"/>
              </a:ext>
            </a:extLst>
          </p:cNvPr>
          <p:cNvSpPr/>
          <p:nvPr/>
        </p:nvSpPr>
        <p:spPr>
          <a:xfrm>
            <a:off x="10622658" y="928225"/>
            <a:ext cx="1039851" cy="10413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DKIM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公開鍵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93ADE0-3679-599C-BBA8-E8B78CA9008B}"/>
              </a:ext>
            </a:extLst>
          </p:cNvPr>
          <p:cNvSpPr txBox="1"/>
          <p:nvPr/>
        </p:nvSpPr>
        <p:spPr>
          <a:xfrm>
            <a:off x="10776773" y="125237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C85008F-F89B-1E37-4DBD-18F891E68FA7}"/>
              </a:ext>
            </a:extLst>
          </p:cNvPr>
          <p:cNvSpPr txBox="1"/>
          <p:nvPr/>
        </p:nvSpPr>
        <p:spPr>
          <a:xfrm>
            <a:off x="5876493" y="470411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05A2C55-C6C5-CC7C-3294-16F032EDB2D8}"/>
              </a:ext>
            </a:extLst>
          </p:cNvPr>
          <p:cNvSpPr txBox="1"/>
          <p:nvPr/>
        </p:nvSpPr>
        <p:spPr>
          <a:xfrm>
            <a:off x="2828932" y="4897009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35F3BA59-B083-4EDE-C90D-01C41B8C2E99}"/>
              </a:ext>
            </a:extLst>
          </p:cNvPr>
          <p:cNvGrpSpPr/>
          <p:nvPr/>
        </p:nvGrpSpPr>
        <p:grpSpPr>
          <a:xfrm>
            <a:off x="10701483" y="5347234"/>
            <a:ext cx="988682" cy="568960"/>
            <a:chOff x="4119937" y="1417874"/>
            <a:chExt cx="5342562" cy="3074501"/>
          </a:xfrm>
        </p:grpSpPr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3ECBEC82-E70A-DB46-06FB-BAB4662BE168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4" name="フリーフォーム: 図形 103">
                <a:extLst>
                  <a:ext uri="{FF2B5EF4-FFF2-40B4-BE49-F238E27FC236}">
                    <a16:creationId xmlns:a16="http://schemas.microsoft.com/office/drawing/2014/main" id="{A3AA92D5-9C31-A66C-751D-E3CBF8D2746C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DD7756CD-3659-85EC-6035-099FC6FE52CD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" name="正方形/長方形 107">
                <a:extLst>
                  <a:ext uri="{FF2B5EF4-FFF2-40B4-BE49-F238E27FC236}">
                    <a16:creationId xmlns:a16="http://schemas.microsoft.com/office/drawing/2014/main" id="{74D44A9C-8B56-58A6-D635-8A75366838E7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正方形/長方形 108">
                <a:extLst>
                  <a:ext uri="{FF2B5EF4-FFF2-40B4-BE49-F238E27FC236}">
                    <a16:creationId xmlns:a16="http://schemas.microsoft.com/office/drawing/2014/main" id="{DA96176F-061A-73B5-C67E-B791B7B1BB3E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0" name="フリーフォーム: 図形 109">
                <a:extLst>
                  <a:ext uri="{FF2B5EF4-FFF2-40B4-BE49-F238E27FC236}">
                    <a16:creationId xmlns:a16="http://schemas.microsoft.com/office/drawing/2014/main" id="{FA306992-AF60-1CA5-8762-0FD47E54EA89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32F57C48-3370-B0C9-2120-9C4B18CECE06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53B9C79E-D815-43C9-2FD0-76FE1C1D3C9F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62CE31DE-F37D-9298-645D-A19197D9F8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>
                <a:extLst>
                  <a:ext uri="{FF2B5EF4-FFF2-40B4-BE49-F238E27FC236}">
                    <a16:creationId xmlns:a16="http://schemas.microsoft.com/office/drawing/2014/main" id="{6C23DDFA-1AD8-75A0-2EF5-74EBD54AB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0286CC8B-A5C4-11BD-376A-E96AEEC910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10984F60-9919-08DB-E588-6F55192EF7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>
                <a:extLst>
                  <a:ext uri="{FF2B5EF4-FFF2-40B4-BE49-F238E27FC236}">
                    <a16:creationId xmlns:a16="http://schemas.microsoft.com/office/drawing/2014/main" id="{05A96E1D-A437-9E23-DEEE-C3CB679E4D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75859FAE-5A8A-1772-8C28-4A1261A4EF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8F8D2AE6-E62E-5FF1-6DBD-6AEEFF5A19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>
                <a:extLst>
                  <a:ext uri="{FF2B5EF4-FFF2-40B4-BE49-F238E27FC236}">
                    <a16:creationId xmlns:a16="http://schemas.microsoft.com/office/drawing/2014/main" id="{349F6B56-3281-D25C-29EC-79514D3A08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FE0964EA-8C7F-906B-6620-471086C43D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7787A846-263F-8C78-D7C0-EC83EEE17A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C7444DFA-3855-8BCF-D9D2-F51CF6140E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717113F6-3972-FC6D-0364-D42751CA8C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BB210396-909F-07F3-8AAE-A71F70580F71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B39FD012-88E1-4887-344D-44279184AD7D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6A73ABBE-3C59-1001-D922-79E16FBADC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DEA520A1-46AF-91A8-7C66-B8CCBAF5C3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B948AB38-DE8C-603B-540B-3D2EEE7A8A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194C08C2-2E88-C275-6B3F-DACC2CC817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EF6F6B60-5B73-7086-8C43-D9F0D47114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C9F95E5E-EC20-B7C5-75D6-75C4852A0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533675D6-742E-0006-E5B8-5DD991492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8BA6EFF1-4802-7A2A-787A-3DB94B58F4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C590FAD3-F905-D37E-F53F-1AA8F63B12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44EA29DD-C848-6D72-E877-A5CA07D3AF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1A3FF6C0-D0F2-02C1-E994-3F5B0ECEB2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08AEF99C-4FBD-BB81-2327-ABE7675232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8BB9205A-2E00-4E0C-1B70-CFC7C486E5F3}"/>
              </a:ext>
            </a:extLst>
          </p:cNvPr>
          <p:cNvSpPr txBox="1"/>
          <p:nvPr/>
        </p:nvSpPr>
        <p:spPr>
          <a:xfrm>
            <a:off x="10752543" y="456865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sp>
        <p:nvSpPr>
          <p:cNvPr id="116" name="矢印: 右 115">
            <a:extLst>
              <a:ext uri="{FF2B5EF4-FFF2-40B4-BE49-F238E27FC236}">
                <a16:creationId xmlns:a16="http://schemas.microsoft.com/office/drawing/2014/main" id="{8BB4C009-F080-F6C5-F5BD-60A5745EABBD}"/>
              </a:ext>
            </a:extLst>
          </p:cNvPr>
          <p:cNvSpPr/>
          <p:nvPr/>
        </p:nvSpPr>
        <p:spPr>
          <a:xfrm rot="12523889">
            <a:off x="9164066" y="4943896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1" name="直角三角形 120">
            <a:extLst>
              <a:ext uri="{FF2B5EF4-FFF2-40B4-BE49-F238E27FC236}">
                <a16:creationId xmlns:a16="http://schemas.microsoft.com/office/drawing/2014/main" id="{B9036FBB-BB09-0652-CF85-F7ED94EABEAD}"/>
              </a:ext>
            </a:extLst>
          </p:cNvPr>
          <p:cNvSpPr/>
          <p:nvPr/>
        </p:nvSpPr>
        <p:spPr>
          <a:xfrm rot="1800000">
            <a:off x="5322888" y="4254652"/>
            <a:ext cx="798186" cy="441853"/>
          </a:xfrm>
          <a:prstGeom prst="rtTriangle">
            <a:avLst/>
          </a:prstGeom>
          <a:solidFill>
            <a:srgbClr val="FFC000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b" anchorCtr="0"/>
          <a:lstStyle/>
          <a:p>
            <a:pPr>
              <a:tabLst>
                <a:tab pos="809625" algn="l"/>
              </a:tabLst>
            </a:pPr>
            <a:endParaRPr lang="ja-JP" altLang="en-US" b="1" dirty="0">
              <a:solidFill>
                <a:schemeClr val="tx1"/>
              </a:solidFill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B54DB20D-D8F6-8F99-01EE-CF3BF1C3BF1E}"/>
              </a:ext>
            </a:extLst>
          </p:cNvPr>
          <p:cNvGrpSpPr/>
          <p:nvPr/>
        </p:nvGrpSpPr>
        <p:grpSpPr>
          <a:xfrm>
            <a:off x="1752131" y="2437714"/>
            <a:ext cx="4383069" cy="2227378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E3E46252-3F6A-DB91-51C9-8EE0CE7F536F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bosscat@example.jp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malware@dangerous.com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9" name="二等辺三角形 118">
              <a:extLst>
                <a:ext uri="{FF2B5EF4-FFF2-40B4-BE49-F238E27FC236}">
                  <a16:creationId xmlns:a16="http://schemas.microsoft.com/office/drawing/2014/main" id="{80025E9F-BA7D-3245-9997-1139131A1F05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0" name="四角形: メモ 119">
            <a:extLst>
              <a:ext uri="{FF2B5EF4-FFF2-40B4-BE49-F238E27FC236}">
                <a16:creationId xmlns:a16="http://schemas.microsoft.com/office/drawing/2014/main" id="{B4348853-0D11-F016-7C50-71F745FC3BC5}"/>
              </a:ext>
            </a:extLst>
          </p:cNvPr>
          <p:cNvSpPr/>
          <p:nvPr/>
        </p:nvSpPr>
        <p:spPr>
          <a:xfrm>
            <a:off x="2820408" y="2510885"/>
            <a:ext cx="3484150" cy="1566368"/>
          </a:xfrm>
          <a:prstGeom prst="foldedCorner">
            <a:avLst>
              <a:gd name="adj" fmla="val 10604"/>
            </a:avLst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mike@example.com</a:t>
            </a:r>
          </a:p>
          <a:p>
            <a:pPr>
              <a:tabLst>
                <a:tab pos="627063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大至急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これ見て！</a:t>
            </a:r>
            <a:r>
              <a:rPr lang="en-US" altLang="ja-JP" dirty="0">
                <a:solidFill>
                  <a:schemeClr val="tx1"/>
                </a:solidFill>
              </a:rPr>
              <a:t>&lt;</a:t>
            </a:r>
            <a:r>
              <a:rPr lang="ja-JP" altLang="en-US" dirty="0">
                <a:solidFill>
                  <a:schemeClr val="tx1"/>
                </a:solidFill>
              </a:rPr>
              <a:t>危険なリンク</a:t>
            </a:r>
            <a:r>
              <a:rPr lang="en-US" altLang="ja-JP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123" name="思考の吹き出し: 雲形 122">
            <a:extLst>
              <a:ext uri="{FF2B5EF4-FFF2-40B4-BE49-F238E27FC236}">
                <a16:creationId xmlns:a16="http://schemas.microsoft.com/office/drawing/2014/main" id="{4FB9205B-9039-408F-EB2A-07C0BD16302A}"/>
              </a:ext>
            </a:extLst>
          </p:cNvPr>
          <p:cNvSpPr/>
          <p:nvPr/>
        </p:nvSpPr>
        <p:spPr>
          <a:xfrm>
            <a:off x="8372652" y="5308054"/>
            <a:ext cx="2059984" cy="1020653"/>
          </a:xfrm>
          <a:prstGeom prst="cloudCallout">
            <a:avLst>
              <a:gd name="adj1" fmla="val 70302"/>
              <a:gd name="adj2" fmla="val -1592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US" altLang="ja-JP" sz="1200" b="1" dirty="0">
                <a:solidFill>
                  <a:schemeClr val="tx1"/>
                </a:solidFill>
              </a:rPr>
              <a:t>mike@example.com</a:t>
            </a: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からのメールだな。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なんだろう？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4" name="図 123">
            <a:extLst>
              <a:ext uri="{FF2B5EF4-FFF2-40B4-BE49-F238E27FC236}">
                <a16:creationId xmlns:a16="http://schemas.microsoft.com/office/drawing/2014/main" id="{B72D3568-F33B-29DB-CB8F-38BF3EEA8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199" y="4173312"/>
            <a:ext cx="441852" cy="293820"/>
          </a:xfrm>
          <a:prstGeom prst="rect">
            <a:avLst/>
          </a:prstGeom>
        </p:spPr>
      </p:pic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9018296B-ED19-114A-247C-B1B393609C75}"/>
              </a:ext>
            </a:extLst>
          </p:cNvPr>
          <p:cNvSpPr txBox="1"/>
          <p:nvPr/>
        </p:nvSpPr>
        <p:spPr>
          <a:xfrm>
            <a:off x="7588077" y="409780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69E3B5F5-3AA3-4EA1-76B9-0003059D4987}"/>
              </a:ext>
            </a:extLst>
          </p:cNvPr>
          <p:cNvSpPr txBox="1"/>
          <p:nvPr/>
        </p:nvSpPr>
        <p:spPr>
          <a:xfrm>
            <a:off x="2820408" y="4778415"/>
            <a:ext cx="1584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秘密鍵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2210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47B43-B581-E8FB-2FD5-6CC195947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F807CB6-0662-2457-ADC6-FA750A88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SPF</a:t>
            </a:r>
            <a:r>
              <a:rPr lang="ja-JP" altLang="en-US" dirty="0"/>
              <a:t>も</a:t>
            </a:r>
            <a:r>
              <a:rPr lang="en-US" altLang="ja-JP" dirty="0"/>
              <a:t>DKIM</a:t>
            </a:r>
            <a:r>
              <a:rPr lang="ja-JP" altLang="en-US" dirty="0"/>
              <a:t>も突き抜ける例（</a:t>
            </a:r>
            <a:r>
              <a:rPr lang="en-US" altLang="ja-JP" dirty="0"/>
              <a:t>DMARC</a:t>
            </a:r>
            <a:r>
              <a:rPr lang="ja-JP" altLang="en-US" dirty="0"/>
              <a:t>）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0D529CC8-4F1D-C717-B7CC-00746A664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13202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ja-JP" dirty="0"/>
              <a:t>DMARC</a:t>
            </a:r>
            <a:r>
              <a:rPr lang="ja-JP" altLang="en-US" dirty="0"/>
              <a:t>認証は次の２点をチェック。</a:t>
            </a:r>
            <a:br>
              <a:rPr lang="en-US" altLang="ja-JP" dirty="0"/>
            </a:br>
            <a:r>
              <a:rPr lang="ja-JP" altLang="en-US" dirty="0"/>
              <a:t>どちらも</a:t>
            </a:r>
            <a:r>
              <a:rPr lang="en-US" altLang="ja-JP" dirty="0"/>
              <a:t>NG</a:t>
            </a:r>
            <a:r>
              <a:rPr lang="ja-JP" altLang="en-US" dirty="0"/>
              <a:t>なら、そのメールは偽物！</a:t>
            </a:r>
            <a:endParaRPr lang="en-US" altLang="ja-JP" dirty="0"/>
          </a:p>
          <a:p>
            <a:r>
              <a:rPr lang="ja-JP" altLang="en-US" dirty="0"/>
              <a:t>エンベロープの</a:t>
            </a:r>
            <a:r>
              <a:rPr lang="en-US" altLang="ja-JP" dirty="0"/>
              <a:t>From</a:t>
            </a:r>
            <a:r>
              <a:rPr lang="ja-JP" altLang="en-US" dirty="0"/>
              <a:t>とヘッダーの</a:t>
            </a:r>
            <a:r>
              <a:rPr lang="en-US" altLang="ja-JP" dirty="0"/>
              <a:t>From</a:t>
            </a:r>
            <a:r>
              <a:rPr lang="ja-JP" altLang="en-US" dirty="0"/>
              <a:t>が整合</a:t>
            </a:r>
            <a:endParaRPr lang="en-US" altLang="ja-JP" dirty="0"/>
          </a:p>
          <a:p>
            <a:r>
              <a:rPr lang="ja-JP" altLang="en-US" dirty="0"/>
              <a:t>電子署名に使ったドメインとヘッダーのドメインが整合</a:t>
            </a:r>
            <a:endParaRPr lang="en-US" altLang="ja-JP" dirty="0"/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7C498AAE-A8DE-4DA7-9E58-ADCE5C1E0265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50921BA9-7CE8-E4E1-90D7-068CBCAA442D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2AA9DFEB-ADC8-78CC-46D3-24B6BCBD3ED9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3F638C42-6921-D6DD-0204-23D4205A6341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7E42E80F-EDAA-3525-4E87-EA1D1F804F75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9F51BD67-B73A-50E7-8764-58794BF00BB4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C2EA6FBC-83A7-EF1E-3211-CF270A5D0364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15EDCBD9-23DB-05D9-6434-499F0AB1F8F2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B90B238-9D51-6BF1-FFBA-D6264EAD77A5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C57C331-8B75-AF3D-81EB-C5526D2486EF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F8AC952B-4C27-F4E9-C38F-82EF0F930187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C7A85F00-3519-E21F-5534-0A0F1A32DABA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94A8A100-CB6B-02B1-A61F-B70885187F20}"/>
              </a:ext>
            </a:extLst>
          </p:cNvPr>
          <p:cNvGrpSpPr/>
          <p:nvPr/>
        </p:nvGrpSpPr>
        <p:grpSpPr>
          <a:xfrm>
            <a:off x="3157211" y="5261790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EF7F4349-4418-B9C5-1616-6F9990BFCFD0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002B592B-2101-5288-D270-75E06E6BAF57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0DA54840-A153-DA25-C3C4-3319EB3FA39E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7335CA8C-4E37-340E-60CB-17386C468FF1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D5041193-10A9-4F17-0CBF-C3F633E8E84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0DC77B9C-4D4E-A60E-7D0F-3F6A0CEEFE83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FE6D4975-6656-13DF-3EBD-C17204CD9C8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386859DA-3FAB-74C5-10AB-3C0F9C56B711}"/>
              </a:ext>
            </a:extLst>
          </p:cNvPr>
          <p:cNvSpPr txBox="1"/>
          <p:nvPr/>
        </p:nvSpPr>
        <p:spPr>
          <a:xfrm>
            <a:off x="667810" y="5238060"/>
            <a:ext cx="2105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BEA6D6DB-7F0B-D66E-8ECE-1D8454911321}"/>
              </a:ext>
            </a:extLst>
          </p:cNvPr>
          <p:cNvSpPr txBox="1"/>
          <p:nvPr/>
        </p:nvSpPr>
        <p:spPr>
          <a:xfrm>
            <a:off x="3049297" y="516111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467DE79A-398C-FC91-0B1D-DA5EAC3BA509}"/>
              </a:ext>
            </a:extLst>
          </p:cNvPr>
          <p:cNvSpPr/>
          <p:nvPr/>
        </p:nvSpPr>
        <p:spPr>
          <a:xfrm rot="20461730">
            <a:off x="4362850" y="4687678"/>
            <a:ext cx="3743847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E3B03B86-1927-5408-34CB-AB60212DD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2921" y="4780191"/>
            <a:ext cx="441852" cy="293820"/>
          </a:xfrm>
          <a:prstGeom prst="rect">
            <a:avLst/>
          </a:prstGeom>
        </p:spPr>
      </p:pic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FEB4315D-DECF-F1E6-DD10-6759D91FA456}"/>
              </a:ext>
            </a:extLst>
          </p:cNvPr>
          <p:cNvSpPr txBox="1"/>
          <p:nvPr/>
        </p:nvSpPr>
        <p:spPr>
          <a:xfrm>
            <a:off x="3049297" y="5679342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D5495346-42E0-3CAF-E444-4FC50088A974}"/>
              </a:ext>
            </a:extLst>
          </p:cNvPr>
          <p:cNvSpPr txBox="1"/>
          <p:nvPr/>
        </p:nvSpPr>
        <p:spPr>
          <a:xfrm rot="20476501">
            <a:off x="4851533" y="5025749"/>
            <a:ext cx="26137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100" b="1" dirty="0" err="1"/>
              <a:t>From:malware@dangerous.com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40E7A8B4-25AF-A9B9-B95A-BA409DC3521C}"/>
              </a:ext>
            </a:extLst>
          </p:cNvPr>
          <p:cNvSpPr/>
          <p:nvPr/>
        </p:nvSpPr>
        <p:spPr>
          <a:xfrm>
            <a:off x="954425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2622EFE-45A6-A23E-67EF-318B4EF2A79D}"/>
              </a:ext>
            </a:extLst>
          </p:cNvPr>
          <p:cNvSpPr/>
          <p:nvPr/>
        </p:nvSpPr>
        <p:spPr>
          <a:xfrm>
            <a:off x="8689300" y="928225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76A163FC-E17B-639A-7CA9-C16F1C2A91A5}"/>
              </a:ext>
            </a:extLst>
          </p:cNvPr>
          <p:cNvSpPr/>
          <p:nvPr/>
        </p:nvSpPr>
        <p:spPr>
          <a:xfrm>
            <a:off x="6871564" y="434454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思考の吹き出し: 雲形 12">
            <a:extLst>
              <a:ext uri="{FF2B5EF4-FFF2-40B4-BE49-F238E27FC236}">
                <a16:creationId xmlns:a16="http://schemas.microsoft.com/office/drawing/2014/main" id="{E9E08247-E9E4-2D33-2B1B-438D43905E44}"/>
              </a:ext>
            </a:extLst>
          </p:cNvPr>
          <p:cNvSpPr/>
          <p:nvPr/>
        </p:nvSpPr>
        <p:spPr>
          <a:xfrm>
            <a:off x="9500223" y="3200430"/>
            <a:ext cx="2162285" cy="1020653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電子署名も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封筒の差出人も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ヘッダーと整合しない！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NG!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円柱 16">
            <a:extLst>
              <a:ext uri="{FF2B5EF4-FFF2-40B4-BE49-F238E27FC236}">
                <a16:creationId xmlns:a16="http://schemas.microsoft.com/office/drawing/2014/main" id="{629D4D5E-2B85-A5D3-7927-E9E5AEB86CC1}"/>
              </a:ext>
            </a:extLst>
          </p:cNvPr>
          <p:cNvSpPr/>
          <p:nvPr/>
        </p:nvSpPr>
        <p:spPr>
          <a:xfrm>
            <a:off x="1104978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709CD93-1A43-C069-1A60-2E08DE82078C}"/>
              </a:ext>
            </a:extLst>
          </p:cNvPr>
          <p:cNvSpPr/>
          <p:nvPr/>
        </p:nvSpPr>
        <p:spPr>
          <a:xfrm>
            <a:off x="10622658" y="928225"/>
            <a:ext cx="1039851" cy="10413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DKIM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公開鍵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04CDA0-EB5C-8DE8-FA32-73C766A9AD0C}"/>
              </a:ext>
            </a:extLst>
          </p:cNvPr>
          <p:cNvSpPr txBox="1"/>
          <p:nvPr/>
        </p:nvSpPr>
        <p:spPr>
          <a:xfrm>
            <a:off x="10776773" y="125237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18F7961-A92B-BC63-13E3-0F8B2BCAA2E0}"/>
              </a:ext>
            </a:extLst>
          </p:cNvPr>
          <p:cNvSpPr txBox="1"/>
          <p:nvPr/>
        </p:nvSpPr>
        <p:spPr>
          <a:xfrm>
            <a:off x="5876493" y="470411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3EEFE-ADE3-E9BA-545F-5E39C89B5433}"/>
              </a:ext>
            </a:extLst>
          </p:cNvPr>
          <p:cNvSpPr txBox="1"/>
          <p:nvPr/>
        </p:nvSpPr>
        <p:spPr>
          <a:xfrm>
            <a:off x="2828932" y="4897009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21758D28-1DBD-BF75-B9B3-432FBD74FF20}"/>
              </a:ext>
            </a:extLst>
          </p:cNvPr>
          <p:cNvGrpSpPr/>
          <p:nvPr/>
        </p:nvGrpSpPr>
        <p:grpSpPr>
          <a:xfrm>
            <a:off x="10701483" y="5347234"/>
            <a:ext cx="988682" cy="568960"/>
            <a:chOff x="4119937" y="1417874"/>
            <a:chExt cx="5342562" cy="3074501"/>
          </a:xfrm>
        </p:grpSpPr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50C1A5A8-44E8-7645-0455-054DD11F43C8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4" name="フリーフォーム: 図形 103">
                <a:extLst>
                  <a:ext uri="{FF2B5EF4-FFF2-40B4-BE49-F238E27FC236}">
                    <a16:creationId xmlns:a16="http://schemas.microsoft.com/office/drawing/2014/main" id="{F240437B-6C40-26F7-5C54-B5851A09DDBF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CF598E43-A115-E06A-2394-9935F30A8FF4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" name="正方形/長方形 107">
                <a:extLst>
                  <a:ext uri="{FF2B5EF4-FFF2-40B4-BE49-F238E27FC236}">
                    <a16:creationId xmlns:a16="http://schemas.microsoft.com/office/drawing/2014/main" id="{B411F2E7-9FF5-CA84-1075-3C31C1A96B64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正方形/長方形 108">
                <a:extLst>
                  <a:ext uri="{FF2B5EF4-FFF2-40B4-BE49-F238E27FC236}">
                    <a16:creationId xmlns:a16="http://schemas.microsoft.com/office/drawing/2014/main" id="{A195CEB4-F3B3-979A-0632-302EC5D47C0C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0" name="フリーフォーム: 図形 109">
                <a:extLst>
                  <a:ext uri="{FF2B5EF4-FFF2-40B4-BE49-F238E27FC236}">
                    <a16:creationId xmlns:a16="http://schemas.microsoft.com/office/drawing/2014/main" id="{5EC1744E-7CE0-EFB3-876E-37FFC73E550D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17F25C48-A2AD-22FB-CDD4-023A8F65986E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F029C36D-AA73-42DB-1BBA-467245B6878E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9CB70014-7AEE-F970-8984-6B639490B3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>
                <a:extLst>
                  <a:ext uri="{FF2B5EF4-FFF2-40B4-BE49-F238E27FC236}">
                    <a16:creationId xmlns:a16="http://schemas.microsoft.com/office/drawing/2014/main" id="{D546D031-15B1-8FD6-532C-AD43A713AE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A23FDE29-091D-8272-1C64-44BF0BB02C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8D4B269A-2F2F-E0EE-8BFA-7EB0C95DC2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>
                <a:extLst>
                  <a:ext uri="{FF2B5EF4-FFF2-40B4-BE49-F238E27FC236}">
                    <a16:creationId xmlns:a16="http://schemas.microsoft.com/office/drawing/2014/main" id="{BB4D44EF-6BD2-DE14-6A9F-C758EBBA0D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A623B755-9EBE-D04E-1407-4AF7D1F174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80365FE4-2365-0E84-E203-013A6C393C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>
                <a:extLst>
                  <a:ext uri="{FF2B5EF4-FFF2-40B4-BE49-F238E27FC236}">
                    <a16:creationId xmlns:a16="http://schemas.microsoft.com/office/drawing/2014/main" id="{2993D7FD-1D0A-D0BF-5914-6B3095904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DFFC25A8-9AB0-FAB3-D12B-267262C710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DC3B6456-A48C-20AA-4C3F-160A915A42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FEDE061D-FD98-4690-541D-BF417CFE5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9807132D-648A-2285-0266-9D4CD9AFB0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165F6D36-1213-66A8-AF64-06F6497925C8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6157469F-3A8D-E904-53B6-A1247E5D4B5F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8CD314F9-6D8F-27E5-3CB8-363AF1CF01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66AD3D02-65EC-6172-8361-AC16ACECD7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87AA344A-A7EC-683F-154C-D35602D1A5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1B0F1363-9FE8-8120-7897-ADFBDABE87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CA7BD75F-9666-6F16-AF9C-E1CCFF33D7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F43AC957-FF79-48FD-2A30-6BC2C919F6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F2D5DA95-4422-4463-3910-375335D345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062E3787-D94C-24AA-2087-D8BE1C5FB1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8914C49E-EF31-F5B4-17C4-94DAC0538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B26E874C-FD8B-AB6E-9FBF-D5BA77EB18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73E3FE9E-8F14-7657-97B8-053DCBF266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A4827DF7-5309-8B74-D7DA-44AF62456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AF6BCD44-0CA8-10AF-11DC-642217F0C39A}"/>
              </a:ext>
            </a:extLst>
          </p:cNvPr>
          <p:cNvSpPr txBox="1"/>
          <p:nvPr/>
        </p:nvSpPr>
        <p:spPr>
          <a:xfrm>
            <a:off x="10752543" y="456865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sp>
        <p:nvSpPr>
          <p:cNvPr id="121" name="直角三角形 120">
            <a:extLst>
              <a:ext uri="{FF2B5EF4-FFF2-40B4-BE49-F238E27FC236}">
                <a16:creationId xmlns:a16="http://schemas.microsoft.com/office/drawing/2014/main" id="{F3DE8708-6387-CD81-3F84-FD9F0D988014}"/>
              </a:ext>
            </a:extLst>
          </p:cNvPr>
          <p:cNvSpPr/>
          <p:nvPr/>
        </p:nvSpPr>
        <p:spPr>
          <a:xfrm rot="1800000">
            <a:off x="5322888" y="4254652"/>
            <a:ext cx="798186" cy="441853"/>
          </a:xfrm>
          <a:prstGeom prst="rtTriangle">
            <a:avLst/>
          </a:prstGeom>
          <a:solidFill>
            <a:srgbClr val="FFC000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b" anchorCtr="0"/>
          <a:lstStyle/>
          <a:p>
            <a:pPr>
              <a:tabLst>
                <a:tab pos="809625" algn="l"/>
              </a:tabLst>
            </a:pP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23" name="思考の吹き出し: 雲形 122">
            <a:extLst>
              <a:ext uri="{FF2B5EF4-FFF2-40B4-BE49-F238E27FC236}">
                <a16:creationId xmlns:a16="http://schemas.microsoft.com/office/drawing/2014/main" id="{D3DC43E1-9763-0AF9-3C3C-BE9AA584EA47}"/>
              </a:ext>
            </a:extLst>
          </p:cNvPr>
          <p:cNvSpPr/>
          <p:nvPr/>
        </p:nvSpPr>
        <p:spPr>
          <a:xfrm>
            <a:off x="8372652" y="5308054"/>
            <a:ext cx="2059984" cy="1020653"/>
          </a:xfrm>
          <a:prstGeom prst="cloudCallout">
            <a:avLst>
              <a:gd name="adj1" fmla="val 70302"/>
              <a:gd name="adj2" fmla="val -1592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</a:rPr>
              <a:t>危ない危ない</a:t>
            </a:r>
            <a:r>
              <a:rPr lang="en-US" altLang="ja-JP" sz="1200" b="1" dirty="0">
                <a:solidFill>
                  <a:schemeClr val="tx1"/>
                </a:solidFill>
              </a:rPr>
              <a:t>…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4" name="図 123">
            <a:extLst>
              <a:ext uri="{FF2B5EF4-FFF2-40B4-BE49-F238E27FC236}">
                <a16:creationId xmlns:a16="http://schemas.microsoft.com/office/drawing/2014/main" id="{67C65358-762C-2F15-C9FC-4AA41AECB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199" y="4173312"/>
            <a:ext cx="441852" cy="293820"/>
          </a:xfrm>
          <a:prstGeom prst="rect">
            <a:avLst/>
          </a:prstGeom>
        </p:spPr>
      </p:pic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B15E3E4C-AA79-5C13-B223-79222E92A7CE}"/>
              </a:ext>
            </a:extLst>
          </p:cNvPr>
          <p:cNvSpPr txBox="1"/>
          <p:nvPr/>
        </p:nvSpPr>
        <p:spPr>
          <a:xfrm>
            <a:off x="7588077" y="409780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C2F0BD66-D116-AA42-5FE4-21D410B162D9}"/>
              </a:ext>
            </a:extLst>
          </p:cNvPr>
          <p:cNvSpPr txBox="1"/>
          <p:nvPr/>
        </p:nvSpPr>
        <p:spPr>
          <a:xfrm>
            <a:off x="2820408" y="4778415"/>
            <a:ext cx="1584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dangerous.com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秘密鍵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十字形 2">
            <a:extLst>
              <a:ext uri="{FF2B5EF4-FFF2-40B4-BE49-F238E27FC236}">
                <a16:creationId xmlns:a16="http://schemas.microsoft.com/office/drawing/2014/main" id="{378966B8-DC0F-1163-93DD-DE2EFB0692D5}"/>
              </a:ext>
            </a:extLst>
          </p:cNvPr>
          <p:cNvSpPr/>
          <p:nvPr/>
        </p:nvSpPr>
        <p:spPr>
          <a:xfrm rot="2700000">
            <a:off x="7769336" y="4026728"/>
            <a:ext cx="363582" cy="363582"/>
          </a:xfrm>
          <a:prstGeom prst="plus">
            <a:avLst>
              <a:gd name="adj" fmla="val 38783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CD6096C-BDF9-9152-2BBB-20E8D442A43F}"/>
              </a:ext>
            </a:extLst>
          </p:cNvPr>
          <p:cNvGrpSpPr/>
          <p:nvPr/>
        </p:nvGrpSpPr>
        <p:grpSpPr>
          <a:xfrm>
            <a:off x="1752131" y="2437714"/>
            <a:ext cx="4383069" cy="2227378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7636EC4-9D7B-678D-0742-F7DF5F6E0FA5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bosscat@example.jp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malware@dangerous.com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A9A5BAB3-B71B-0E29-2BF3-F06EA712A377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四角形: メモ 9">
            <a:extLst>
              <a:ext uri="{FF2B5EF4-FFF2-40B4-BE49-F238E27FC236}">
                <a16:creationId xmlns:a16="http://schemas.microsoft.com/office/drawing/2014/main" id="{E0CF2AB4-3CB9-1965-681C-1AC175E3F6A4}"/>
              </a:ext>
            </a:extLst>
          </p:cNvPr>
          <p:cNvSpPr/>
          <p:nvPr/>
        </p:nvSpPr>
        <p:spPr>
          <a:xfrm>
            <a:off x="2820408" y="2510885"/>
            <a:ext cx="3484150" cy="1566368"/>
          </a:xfrm>
          <a:prstGeom prst="foldedCorner">
            <a:avLst>
              <a:gd name="adj" fmla="val 10604"/>
            </a:avLst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mike@example.com</a:t>
            </a:r>
          </a:p>
          <a:p>
            <a:pPr>
              <a:tabLst>
                <a:tab pos="627063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大至急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これ見て！</a:t>
            </a:r>
            <a:r>
              <a:rPr lang="en-US" altLang="ja-JP" dirty="0">
                <a:solidFill>
                  <a:schemeClr val="tx1"/>
                </a:solidFill>
              </a:rPr>
              <a:t>&lt;</a:t>
            </a:r>
            <a:r>
              <a:rPr lang="ja-JP" altLang="en-US" dirty="0">
                <a:solidFill>
                  <a:schemeClr val="tx1"/>
                </a:solidFill>
              </a:rPr>
              <a:t>危険なリンク</a:t>
            </a:r>
            <a:r>
              <a:rPr lang="en-US" altLang="ja-JP" dirty="0">
                <a:solidFill>
                  <a:schemeClr val="tx1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88380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C845E-D709-0B60-8933-7CDA25DAB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図 111">
            <a:extLst>
              <a:ext uri="{FF2B5EF4-FFF2-40B4-BE49-F238E27FC236}">
                <a16:creationId xmlns:a16="http://schemas.microsoft.com/office/drawing/2014/main" id="{929D53BD-F99B-F3AF-EDBA-8E4478DCB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985687" y="4209336"/>
            <a:ext cx="441852" cy="293820"/>
          </a:xfrm>
          <a:prstGeom prst="rect">
            <a:avLst/>
          </a:prstGeom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7F4F0583-7246-971F-A7A6-B80D6A3AA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SPF</a:t>
            </a:r>
            <a:r>
              <a:rPr lang="ja-JP" altLang="en-US" dirty="0"/>
              <a:t>も</a:t>
            </a:r>
            <a:r>
              <a:rPr lang="en-US" altLang="ja-JP" dirty="0"/>
              <a:t>DKIM</a:t>
            </a:r>
            <a:r>
              <a:rPr lang="ja-JP" altLang="en-US" dirty="0"/>
              <a:t>も</a:t>
            </a:r>
            <a:r>
              <a:rPr lang="en-US" altLang="ja-JP" dirty="0"/>
              <a:t>DMARC</a:t>
            </a:r>
            <a:r>
              <a:rPr lang="ja-JP" altLang="en-US" dirty="0"/>
              <a:t>も突き抜ける例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36CB0176-3748-CA7C-7994-E990EEA41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3"/>
            <a:ext cx="10515600" cy="1175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ヘッダーすら正直に名乗っているケースには、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SPF</a:t>
            </a:r>
            <a:r>
              <a:rPr lang="ja-JP" altLang="en-US" dirty="0"/>
              <a:t>も</a:t>
            </a:r>
            <a:r>
              <a:rPr lang="en-US" altLang="ja-JP" dirty="0"/>
              <a:t>DKIM</a:t>
            </a:r>
            <a:r>
              <a:rPr lang="ja-JP" altLang="en-US" dirty="0"/>
              <a:t>も</a:t>
            </a:r>
            <a:r>
              <a:rPr lang="en-US" altLang="ja-JP" dirty="0"/>
              <a:t>DMARC</a:t>
            </a:r>
            <a:r>
              <a:rPr lang="ja-JP" altLang="en-US" dirty="0"/>
              <a:t>も無力。</a:t>
            </a:r>
            <a:endParaRPr lang="en-US" altLang="ja-JP" dirty="0"/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907E04A6-6A78-0AEF-5A90-6ED4555E9AB8}"/>
              </a:ext>
            </a:extLst>
          </p:cNvPr>
          <p:cNvGrpSpPr/>
          <p:nvPr/>
        </p:nvGrpSpPr>
        <p:grpSpPr>
          <a:xfrm>
            <a:off x="8123344" y="3959974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34F3FE10-C85E-0440-51E9-7FE5F7572EDA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55B05391-E3A4-6764-098E-A3D769F1475D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AAF571E0-0C3C-5810-287C-49B26997F2A4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AF60A429-C9CA-EE2F-60D3-598E40C1A27D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8819799-5365-5C41-4989-4C38CE80873A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361A02D7-E8DB-9F03-9253-897E3B3CC74E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A49C586B-3C93-173F-A54A-AD7652404B6D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39AC7F8-13B4-D959-29A7-ECA39A197D6E}"/>
              </a:ext>
            </a:extLst>
          </p:cNvPr>
          <p:cNvSpPr txBox="1"/>
          <p:nvPr/>
        </p:nvSpPr>
        <p:spPr>
          <a:xfrm>
            <a:off x="7914396" y="3072598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D51F1437-5F4A-4ED4-83BD-C938FB7F2723}"/>
              </a:ext>
            </a:extLst>
          </p:cNvPr>
          <p:cNvGrpSpPr/>
          <p:nvPr/>
        </p:nvGrpSpPr>
        <p:grpSpPr>
          <a:xfrm>
            <a:off x="8857012" y="4404439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B5965ECB-DAA1-323E-1F8B-FD3CAB14F3E2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D8E79770-5B0F-3EB7-A674-EF115E19D44A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A8394E65-6CA2-C9F9-638C-B6670FEDADA3}"/>
              </a:ext>
            </a:extLst>
          </p:cNvPr>
          <p:cNvGrpSpPr/>
          <p:nvPr/>
        </p:nvGrpSpPr>
        <p:grpSpPr>
          <a:xfrm>
            <a:off x="3157211" y="5261790"/>
            <a:ext cx="970626" cy="369924"/>
            <a:chOff x="2626242" y="2849526"/>
            <a:chExt cx="1520456" cy="579474"/>
          </a:xfrm>
        </p:grpSpPr>
        <p:sp>
          <p:nvSpPr>
            <p:cNvPr id="84" name="四角形: 角を丸くする 83">
              <a:extLst>
                <a:ext uri="{FF2B5EF4-FFF2-40B4-BE49-F238E27FC236}">
                  <a16:creationId xmlns:a16="http://schemas.microsoft.com/office/drawing/2014/main" id="{A7555B60-7D5A-022E-3240-F1DF763F29E4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5" name="四角形: 角を丸くする 84">
              <a:extLst>
                <a:ext uri="{FF2B5EF4-FFF2-40B4-BE49-F238E27FC236}">
                  <a16:creationId xmlns:a16="http://schemas.microsoft.com/office/drawing/2014/main" id="{2267BACC-97A6-1790-A46B-BB666643B784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C2136E9E-515C-1AAC-C108-A56DC7F844F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B54ECE55-C044-3671-3EB9-1FC4C120C40C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F26CE34A-6533-638F-B78A-CE8671D8EEA1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90437006-E727-B709-C240-739655041B20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24B64304-D412-E837-1373-57607470330C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E3DD6FC5-2C73-9E4F-1D70-5B6A6E30A502}"/>
              </a:ext>
            </a:extLst>
          </p:cNvPr>
          <p:cNvSpPr txBox="1"/>
          <p:nvPr/>
        </p:nvSpPr>
        <p:spPr>
          <a:xfrm>
            <a:off x="744754" y="5238060"/>
            <a:ext cx="1951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どっかのボットネット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exarnple.com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1E6E2448-6E5A-F500-00D2-CFA547C334C2}"/>
              </a:ext>
            </a:extLst>
          </p:cNvPr>
          <p:cNvSpPr txBox="1"/>
          <p:nvPr/>
        </p:nvSpPr>
        <p:spPr>
          <a:xfrm>
            <a:off x="3049297" y="516111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FF000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💀</a:t>
            </a: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CC9E2FCE-9D82-9F69-A588-DDD6EC1C3C3E}"/>
              </a:ext>
            </a:extLst>
          </p:cNvPr>
          <p:cNvSpPr/>
          <p:nvPr/>
        </p:nvSpPr>
        <p:spPr>
          <a:xfrm rot="20461730">
            <a:off x="4362850" y="4687678"/>
            <a:ext cx="3743847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203CA436-025F-1FFA-4C95-BA7093382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2921" y="4780191"/>
            <a:ext cx="441852" cy="293820"/>
          </a:xfrm>
          <a:prstGeom prst="rect">
            <a:avLst/>
          </a:prstGeom>
        </p:spPr>
      </p:pic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26BA8192-65BB-0C1F-FF99-3C7620CE4C72}"/>
              </a:ext>
            </a:extLst>
          </p:cNvPr>
          <p:cNvSpPr txBox="1"/>
          <p:nvPr/>
        </p:nvSpPr>
        <p:spPr>
          <a:xfrm>
            <a:off x="3049297" y="5679342"/>
            <a:ext cx="1422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A907CB19-6655-049E-AEAB-775B086BE374}"/>
              </a:ext>
            </a:extLst>
          </p:cNvPr>
          <p:cNvSpPr txBox="1"/>
          <p:nvPr/>
        </p:nvSpPr>
        <p:spPr>
          <a:xfrm rot="20476501">
            <a:off x="4851533" y="5025749"/>
            <a:ext cx="26137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100" b="1" dirty="0" err="1"/>
              <a:t>From:mike@exarnple.com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C977B771-6CE2-AB28-7D2B-85D84E7D9E35}"/>
              </a:ext>
            </a:extLst>
          </p:cNvPr>
          <p:cNvSpPr/>
          <p:nvPr/>
        </p:nvSpPr>
        <p:spPr>
          <a:xfrm>
            <a:off x="954425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7D5098-E2F0-C981-33CC-150C52E4CF4B}"/>
              </a:ext>
            </a:extLst>
          </p:cNvPr>
          <p:cNvSpPr/>
          <p:nvPr/>
        </p:nvSpPr>
        <p:spPr>
          <a:xfrm>
            <a:off x="8689300" y="928225"/>
            <a:ext cx="1901293" cy="104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レコード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わたくし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exarnple.com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メール送信に使うサーバは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210.97.xx.yz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9A2846EF-76AC-CE08-92AE-28E346459409}"/>
              </a:ext>
            </a:extLst>
          </p:cNvPr>
          <p:cNvSpPr/>
          <p:nvPr/>
        </p:nvSpPr>
        <p:spPr>
          <a:xfrm>
            <a:off x="6871564" y="4344542"/>
            <a:ext cx="380600" cy="380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思考の吹き出し: 雲形 12">
            <a:extLst>
              <a:ext uri="{FF2B5EF4-FFF2-40B4-BE49-F238E27FC236}">
                <a16:creationId xmlns:a16="http://schemas.microsoft.com/office/drawing/2014/main" id="{629DD1A9-79C2-C13F-7127-571E2FCA39AF}"/>
              </a:ext>
            </a:extLst>
          </p:cNvPr>
          <p:cNvSpPr/>
          <p:nvPr/>
        </p:nvSpPr>
        <p:spPr>
          <a:xfrm>
            <a:off x="9500224" y="3200430"/>
            <a:ext cx="1695600" cy="1020653"/>
          </a:xfrm>
          <a:prstGeom prst="cloudCallout">
            <a:avLst>
              <a:gd name="adj1" fmla="val -70606"/>
              <a:gd name="adj2" fmla="val 215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なりすましも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改ざんも無い。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DMARC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も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円柱 16">
            <a:extLst>
              <a:ext uri="{FF2B5EF4-FFF2-40B4-BE49-F238E27FC236}">
                <a16:creationId xmlns:a16="http://schemas.microsoft.com/office/drawing/2014/main" id="{A63891BA-37F2-B43F-E47E-AB883C5965AF}"/>
              </a:ext>
            </a:extLst>
          </p:cNvPr>
          <p:cNvSpPr/>
          <p:nvPr/>
        </p:nvSpPr>
        <p:spPr>
          <a:xfrm>
            <a:off x="11049783" y="853179"/>
            <a:ext cx="176976" cy="1528022"/>
          </a:xfrm>
          <a:prstGeom prst="can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E33B7AF-1901-6FF7-EAE4-B94C1CA8DC62}"/>
              </a:ext>
            </a:extLst>
          </p:cNvPr>
          <p:cNvSpPr/>
          <p:nvPr/>
        </p:nvSpPr>
        <p:spPr>
          <a:xfrm>
            <a:off x="10622658" y="928225"/>
            <a:ext cx="1039851" cy="10413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DKIM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公開鍵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7D1CA3-3CDF-F799-891B-589FEE8E9939}"/>
              </a:ext>
            </a:extLst>
          </p:cNvPr>
          <p:cNvSpPr txBox="1"/>
          <p:nvPr/>
        </p:nvSpPr>
        <p:spPr>
          <a:xfrm>
            <a:off x="10776773" y="1252376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6BA1453-0F84-FA11-96A6-CF3414759179}"/>
              </a:ext>
            </a:extLst>
          </p:cNvPr>
          <p:cNvSpPr txBox="1"/>
          <p:nvPr/>
        </p:nvSpPr>
        <p:spPr>
          <a:xfrm>
            <a:off x="5876493" y="470411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22AE43-6EAA-4004-D720-E8561AD9E1B4}"/>
              </a:ext>
            </a:extLst>
          </p:cNvPr>
          <p:cNvSpPr txBox="1"/>
          <p:nvPr/>
        </p:nvSpPr>
        <p:spPr>
          <a:xfrm>
            <a:off x="2828932" y="4897009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EAE0A1D-93F6-49C7-E648-9832956D541D}"/>
              </a:ext>
            </a:extLst>
          </p:cNvPr>
          <p:cNvGrpSpPr/>
          <p:nvPr/>
        </p:nvGrpSpPr>
        <p:grpSpPr>
          <a:xfrm>
            <a:off x="10701483" y="5347234"/>
            <a:ext cx="988682" cy="568960"/>
            <a:chOff x="4119937" y="1417874"/>
            <a:chExt cx="5342562" cy="3074501"/>
          </a:xfrm>
        </p:grpSpPr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49AA005B-2FE6-6DD3-579A-A494A59413F8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4" name="フリーフォーム: 図形 103">
                <a:extLst>
                  <a:ext uri="{FF2B5EF4-FFF2-40B4-BE49-F238E27FC236}">
                    <a16:creationId xmlns:a16="http://schemas.microsoft.com/office/drawing/2014/main" id="{7740CC83-C02F-0050-7061-9F005AA23368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D5B0A9CC-E1F1-04F0-2E7C-B4FF780B03F6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" name="正方形/長方形 107">
                <a:extLst>
                  <a:ext uri="{FF2B5EF4-FFF2-40B4-BE49-F238E27FC236}">
                    <a16:creationId xmlns:a16="http://schemas.microsoft.com/office/drawing/2014/main" id="{C1712E4A-5F41-0916-D7E9-06429B7804D3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正方形/長方形 108">
                <a:extLst>
                  <a:ext uri="{FF2B5EF4-FFF2-40B4-BE49-F238E27FC236}">
                    <a16:creationId xmlns:a16="http://schemas.microsoft.com/office/drawing/2014/main" id="{86B53138-752D-91A8-C0A1-2437122CFFAB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0" name="フリーフォーム: 図形 109">
                <a:extLst>
                  <a:ext uri="{FF2B5EF4-FFF2-40B4-BE49-F238E27FC236}">
                    <a16:creationId xmlns:a16="http://schemas.microsoft.com/office/drawing/2014/main" id="{D707FBA7-992E-D160-57CB-4F71241C229A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3B49717F-E58E-A395-DD27-E019E9C88E5E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C48085F4-E5E2-3D9F-6DE9-990FE7B53299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77005E7E-9D88-EDBD-4939-F476B4ECB6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>
                <a:extLst>
                  <a:ext uri="{FF2B5EF4-FFF2-40B4-BE49-F238E27FC236}">
                    <a16:creationId xmlns:a16="http://schemas.microsoft.com/office/drawing/2014/main" id="{1443DB36-F524-A319-01E4-6F869AD48A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F587116F-B009-E984-46D2-341E68E4E0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0F56FD45-CA67-6236-1754-1CFBE04504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>
                <a:extLst>
                  <a:ext uri="{FF2B5EF4-FFF2-40B4-BE49-F238E27FC236}">
                    <a16:creationId xmlns:a16="http://schemas.microsoft.com/office/drawing/2014/main" id="{8F8B3456-FF90-3456-C75A-67773723C2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D0542E37-1E26-2C15-9F93-2808787F3F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C057F4FF-7315-D831-907F-EED782EDA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>
                <a:extLst>
                  <a:ext uri="{FF2B5EF4-FFF2-40B4-BE49-F238E27FC236}">
                    <a16:creationId xmlns:a16="http://schemas.microsoft.com/office/drawing/2014/main" id="{253B8A18-AEDA-7D17-195C-F51A010AF4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CC5C000D-1EE7-7D16-8F0D-622D7BF573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C25A3FEA-2132-2520-0AD4-374BF88285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0535ECD1-D23F-787A-0063-73A23E9795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E5E120EE-7BA7-634B-A321-A6095A7820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CEDDA13A-06B1-7484-F795-D977CCE41B51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7961BB4F-A98B-2ED1-32CA-888412E7431F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39182818-7DEE-27D5-3834-CB7AE1E060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04105754-4330-3D68-36EE-B21A3FF3D7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32A42759-191E-71A0-358B-DA624C8E4D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2B280080-1664-1A02-A389-B9D7CCAF38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BA8683D7-488C-11F3-C87F-C7E1E21111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BE9462D4-0168-858E-B208-56662C5E81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D6A0E466-DD9E-3B77-7071-56C806DA03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C0189687-6157-2611-71F9-D4E063B4FF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20BA2A1E-06F0-BE54-271E-D57BC3FCF3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BDB1D2E1-1254-1F75-70E7-7176966010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C3E7AC17-3395-D1A2-C1AB-C0F82A4697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54D42CD7-4212-231C-FB4E-600A128C1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E904E5A3-06A6-0ADA-24C8-7DB0E4267807}"/>
              </a:ext>
            </a:extLst>
          </p:cNvPr>
          <p:cNvSpPr txBox="1"/>
          <p:nvPr/>
        </p:nvSpPr>
        <p:spPr>
          <a:xfrm>
            <a:off x="10752543" y="456865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sp>
        <p:nvSpPr>
          <p:cNvPr id="116" name="矢印: 右 115">
            <a:extLst>
              <a:ext uri="{FF2B5EF4-FFF2-40B4-BE49-F238E27FC236}">
                <a16:creationId xmlns:a16="http://schemas.microsoft.com/office/drawing/2014/main" id="{905564B3-807B-2EBA-7FCF-B4A8C6AD5ED5}"/>
              </a:ext>
            </a:extLst>
          </p:cNvPr>
          <p:cNvSpPr/>
          <p:nvPr/>
        </p:nvSpPr>
        <p:spPr>
          <a:xfrm rot="12523889">
            <a:off x="9164066" y="4943896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1" name="直角三角形 120">
            <a:extLst>
              <a:ext uri="{FF2B5EF4-FFF2-40B4-BE49-F238E27FC236}">
                <a16:creationId xmlns:a16="http://schemas.microsoft.com/office/drawing/2014/main" id="{73B7602A-D5FF-CCE1-41CB-65D6C0424AAD}"/>
              </a:ext>
            </a:extLst>
          </p:cNvPr>
          <p:cNvSpPr/>
          <p:nvPr/>
        </p:nvSpPr>
        <p:spPr>
          <a:xfrm rot="1800000">
            <a:off x="5322888" y="4254652"/>
            <a:ext cx="798186" cy="441853"/>
          </a:xfrm>
          <a:prstGeom prst="rtTriangle">
            <a:avLst/>
          </a:prstGeom>
          <a:solidFill>
            <a:srgbClr val="FFC000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b" anchorCtr="0"/>
          <a:lstStyle/>
          <a:p>
            <a:pPr>
              <a:tabLst>
                <a:tab pos="809625" algn="l"/>
              </a:tabLst>
            </a:pPr>
            <a:endParaRPr lang="ja-JP" altLang="en-US" b="1" dirty="0">
              <a:solidFill>
                <a:schemeClr val="tx1"/>
              </a:solidFill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180DA249-AAC5-16D5-AE69-6CB0E7D4D896}"/>
              </a:ext>
            </a:extLst>
          </p:cNvPr>
          <p:cNvGrpSpPr/>
          <p:nvPr/>
        </p:nvGrpSpPr>
        <p:grpSpPr>
          <a:xfrm>
            <a:off x="1752131" y="2437714"/>
            <a:ext cx="4383069" cy="2227378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EC821B97-E412-306B-9E43-AE7C2DC2EA7C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bosscat@example.jp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mike@exarnple.com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9" name="二等辺三角形 118">
              <a:extLst>
                <a:ext uri="{FF2B5EF4-FFF2-40B4-BE49-F238E27FC236}">
                  <a16:creationId xmlns:a16="http://schemas.microsoft.com/office/drawing/2014/main" id="{4252C1FF-4488-7C9C-28AB-5120B0003E9F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0" name="四角形: メモ 119">
            <a:extLst>
              <a:ext uri="{FF2B5EF4-FFF2-40B4-BE49-F238E27FC236}">
                <a16:creationId xmlns:a16="http://schemas.microsoft.com/office/drawing/2014/main" id="{654A5784-DD48-4910-8A5C-ECBF18829189}"/>
              </a:ext>
            </a:extLst>
          </p:cNvPr>
          <p:cNvSpPr/>
          <p:nvPr/>
        </p:nvSpPr>
        <p:spPr>
          <a:xfrm>
            <a:off x="2820408" y="2510885"/>
            <a:ext cx="3484150" cy="1566368"/>
          </a:xfrm>
          <a:prstGeom prst="foldedCorner">
            <a:avLst>
              <a:gd name="adj" fmla="val 10604"/>
            </a:avLst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627063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mike@exarnple.com</a:t>
            </a:r>
          </a:p>
          <a:p>
            <a:pPr>
              <a:tabLst>
                <a:tab pos="627063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大至急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これ見て！</a:t>
            </a:r>
            <a:r>
              <a:rPr lang="en-US" altLang="ja-JP" dirty="0">
                <a:solidFill>
                  <a:schemeClr val="tx1"/>
                </a:solidFill>
              </a:rPr>
              <a:t>&lt;</a:t>
            </a:r>
            <a:r>
              <a:rPr lang="ja-JP" altLang="en-US" dirty="0">
                <a:solidFill>
                  <a:schemeClr val="tx1"/>
                </a:solidFill>
              </a:rPr>
              <a:t>危険なリンク</a:t>
            </a:r>
            <a:r>
              <a:rPr lang="en-US" altLang="ja-JP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123" name="思考の吹き出し: 雲形 122">
            <a:extLst>
              <a:ext uri="{FF2B5EF4-FFF2-40B4-BE49-F238E27FC236}">
                <a16:creationId xmlns:a16="http://schemas.microsoft.com/office/drawing/2014/main" id="{C8BFEBAC-C7BA-B258-6400-4105057F5470}"/>
              </a:ext>
            </a:extLst>
          </p:cNvPr>
          <p:cNvSpPr/>
          <p:nvPr/>
        </p:nvSpPr>
        <p:spPr>
          <a:xfrm>
            <a:off x="8372652" y="5308054"/>
            <a:ext cx="2059984" cy="1020653"/>
          </a:xfrm>
          <a:prstGeom prst="cloudCallout">
            <a:avLst>
              <a:gd name="adj1" fmla="val 70302"/>
              <a:gd name="adj2" fmla="val -1592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US" altLang="ja-JP" sz="1200" b="1" dirty="0">
                <a:solidFill>
                  <a:schemeClr val="tx1"/>
                </a:solidFill>
              </a:rPr>
              <a:t>mike@example.com</a:t>
            </a: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からのメールだな。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なんだろう？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4" name="図 123">
            <a:extLst>
              <a:ext uri="{FF2B5EF4-FFF2-40B4-BE49-F238E27FC236}">
                <a16:creationId xmlns:a16="http://schemas.microsoft.com/office/drawing/2014/main" id="{0A5B96B8-A985-2DB4-7339-2AC737D70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199" y="4173312"/>
            <a:ext cx="441852" cy="293820"/>
          </a:xfrm>
          <a:prstGeom prst="rect">
            <a:avLst/>
          </a:prstGeom>
        </p:spPr>
      </p:pic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1293FCAD-7A6A-5D0C-3C36-EB4128CD7E1C}"/>
              </a:ext>
            </a:extLst>
          </p:cNvPr>
          <p:cNvSpPr txBox="1"/>
          <p:nvPr/>
        </p:nvSpPr>
        <p:spPr>
          <a:xfrm>
            <a:off x="7588077" y="409780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🎖️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0EE62EC3-A54A-5F64-AC03-78A6061D0F46}"/>
              </a:ext>
            </a:extLst>
          </p:cNvPr>
          <p:cNvSpPr txBox="1"/>
          <p:nvPr/>
        </p:nvSpPr>
        <p:spPr>
          <a:xfrm>
            <a:off x="2894948" y="4778415"/>
            <a:ext cx="14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exarnple.com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秘密鍵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10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4D1DEA-3D66-0EDF-4E20-C6B889B83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もくじ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5A4CBB-8AD3-BB77-FD72-DB02A9826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メールが届く仕組み</a:t>
            </a:r>
            <a:endParaRPr lang="en-US" altLang="ja-JP" dirty="0"/>
          </a:p>
          <a:p>
            <a:r>
              <a:rPr lang="ja-JP" altLang="en-US" dirty="0"/>
              <a:t>実はリアルタイム処理じゃない</a:t>
            </a:r>
            <a:br>
              <a:rPr lang="en-US" altLang="ja-JP" dirty="0"/>
            </a:br>
            <a:r>
              <a:rPr lang="ja-JP" altLang="en-US" dirty="0"/>
              <a:t>（電子メールは遅延が当たり前）</a:t>
            </a:r>
            <a:endParaRPr lang="en-US" altLang="ja-JP" dirty="0"/>
          </a:p>
          <a:p>
            <a:r>
              <a:rPr lang="ja-JP" altLang="en-US" dirty="0"/>
              <a:t>迷惑メール対策技術</a:t>
            </a:r>
            <a:br>
              <a:rPr lang="en-US" altLang="ja-JP" dirty="0"/>
            </a:br>
            <a:r>
              <a:rPr lang="en-US" altLang="ja-JP" dirty="0"/>
              <a:t>SPF</a:t>
            </a:r>
            <a:r>
              <a:rPr lang="ja-JP" altLang="en-US" dirty="0"/>
              <a:t>、</a:t>
            </a:r>
            <a:r>
              <a:rPr lang="en-US" altLang="ja-JP" dirty="0"/>
              <a:t>DKIM</a:t>
            </a:r>
            <a:r>
              <a:rPr lang="ja-JP" altLang="en-US" dirty="0"/>
              <a:t>、</a:t>
            </a:r>
            <a:r>
              <a:rPr lang="en-US" altLang="ja-JP" dirty="0"/>
              <a:t>DMARC</a:t>
            </a:r>
          </a:p>
          <a:p>
            <a:r>
              <a:rPr lang="ja-JP" altLang="en-US" dirty="0"/>
              <a:t>電子メールの認証と暗号化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1738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7133F88-C616-01C2-DB51-F8A2041DE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SPF</a:t>
            </a:r>
            <a:r>
              <a:rPr lang="ja-JP" altLang="en-US" dirty="0"/>
              <a:t>も</a:t>
            </a:r>
            <a:r>
              <a:rPr lang="en-US" altLang="ja-JP" dirty="0"/>
              <a:t>DKIM</a:t>
            </a:r>
            <a:r>
              <a:rPr lang="ja-JP" altLang="en-US" dirty="0"/>
              <a:t>も</a:t>
            </a:r>
            <a:r>
              <a:rPr lang="en-US" altLang="ja-JP" dirty="0"/>
              <a:t>DMARC</a:t>
            </a:r>
            <a:r>
              <a:rPr lang="ja-JP" altLang="en-US" dirty="0"/>
              <a:t>も突き抜ける例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448356C7-EFBA-6E2A-4513-376FAEF3C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次のような方法で、「正直に名乗っても本物に見える」ようにしてくる。</a:t>
            </a:r>
            <a:endParaRPr lang="en-US" altLang="ja-JP" dirty="0"/>
          </a:p>
          <a:p>
            <a:pPr lvl="1"/>
            <a:r>
              <a:rPr lang="ja-JP" altLang="en-US" dirty="0"/>
              <a:t>見た目が似たような名前を名乗る。</a:t>
            </a:r>
            <a:endParaRPr lang="en-US" altLang="ja-JP" dirty="0"/>
          </a:p>
          <a:p>
            <a:pPr lvl="2"/>
            <a:r>
              <a:rPr lang="ja-JP" altLang="en-US" dirty="0"/>
              <a:t>よく見たら</a:t>
            </a:r>
            <a:r>
              <a:rPr lang="en-US" altLang="ja-JP" dirty="0"/>
              <a:t>example</a:t>
            </a:r>
            <a:r>
              <a:rPr lang="ja-JP" altLang="en-US" dirty="0"/>
              <a:t>じゃなくて</a:t>
            </a:r>
            <a:r>
              <a:rPr lang="en-US" altLang="ja-JP" dirty="0" err="1"/>
              <a:t>exarnple</a:t>
            </a:r>
            <a:r>
              <a:rPr lang="ja-JP" altLang="en-US" dirty="0"/>
              <a:t>だった、とか。</a:t>
            </a:r>
            <a:endParaRPr lang="en-US" altLang="ja-JP" dirty="0"/>
          </a:p>
          <a:p>
            <a:pPr lvl="2"/>
            <a:r>
              <a:rPr lang="en-US" altLang="ja-JP" dirty="0"/>
              <a:t>username@yahoo.co.jp.IIII.cn</a:t>
            </a:r>
            <a:r>
              <a:rPr lang="ja-JP" altLang="en-US" dirty="0"/>
              <a:t>みたいに何か後ろについてる、とか。</a:t>
            </a:r>
            <a:endParaRPr lang="en-US" altLang="ja-JP" dirty="0"/>
          </a:p>
          <a:p>
            <a:pPr lvl="1"/>
            <a:r>
              <a:rPr lang="ja-JP" altLang="en-US" dirty="0"/>
              <a:t>「表示名」を利用する。</a:t>
            </a:r>
            <a:endParaRPr lang="en-US" altLang="ja-JP" dirty="0"/>
          </a:p>
          <a:p>
            <a:pPr lvl="2"/>
            <a:r>
              <a:rPr lang="ja-JP" altLang="en-US" dirty="0"/>
              <a:t>メールアドレスには「表示名」を指定することができる。</a:t>
            </a:r>
            <a:br>
              <a:rPr lang="en-US" altLang="ja-JP" dirty="0"/>
            </a:br>
            <a:r>
              <a:rPr lang="ja-JP" altLang="en-US" dirty="0"/>
              <a:t>たとえば、「</a:t>
            </a:r>
            <a:r>
              <a:rPr lang="en-US" altLang="ja-JP" dirty="0"/>
              <a:t>“</a:t>
            </a:r>
            <a:r>
              <a:rPr lang="ja-JP" altLang="en-US" dirty="0"/>
              <a:t>管理者</a:t>
            </a:r>
            <a:r>
              <a:rPr lang="en-US" altLang="ja-JP" dirty="0"/>
              <a:t>”&lt;admin@example.com&gt;</a:t>
            </a:r>
            <a:r>
              <a:rPr lang="ja-JP" altLang="en-US" dirty="0"/>
              <a:t>」は表示名が「管理者」で、</a:t>
            </a:r>
            <a:br>
              <a:rPr lang="en-US" altLang="ja-JP" dirty="0"/>
            </a:br>
            <a:r>
              <a:rPr lang="ja-JP" altLang="en-US" dirty="0"/>
              <a:t>大半のメールソフトでは「管理者」と表示される。これを利用して差出人をごまかす。</a:t>
            </a:r>
          </a:p>
        </p:txBody>
      </p:sp>
    </p:spTree>
    <p:extLst>
      <p:ext uri="{BB962C8B-B14F-4D97-AF65-F5344CB8AC3E}">
        <p14:creationId xmlns:p14="http://schemas.microsoft.com/office/powerpoint/2010/main" val="154681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29174A4-C52A-B131-5FE9-59F95C0F5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電子メールの認証と暗号化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412EAE-4C6F-47D8-C992-49CCFF4B3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519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4BE98-9E90-46BB-18D6-B0849D8B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3D635A1E-C18D-A715-CC54-E3DCACE8041B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D4054A20-62C8-9D54-238D-3E4B1C903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電子メールの認証が必要とされる箇所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D7A7741-5268-C90C-4027-3EC3BD1C0B9D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6DA5317C-87DD-3A89-7D47-A00D2E276D1A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BB19B0F8-EC6A-D5E0-22CE-B20E4CBE4CFA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89C75765-BF00-4D37-83BA-70FC33DF25EE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FB0914A5-C470-BAE7-EDF8-540ED1557482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DEA6F307-DDE1-2CB9-6932-C723839D3151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1EF016E4-DB1B-8101-E608-11A67E65BC0E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891B9FCC-F7D1-0DA2-00AD-6ED36AD55AFF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D8914075-C891-3766-75D2-7396D928A16E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B4160DEA-6E09-5DD3-E472-92B4A23A8736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ADB94F60-ADCF-8DB2-E113-F8E047B1F560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ED9FE495-79FA-7E11-33A7-86FEE8B487AF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6922294-7032-2A8A-11FD-BB04DD3B1F0F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7E0BDF8-7B2D-8A7B-CC52-AF5111558FAE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77689070-197C-F81A-BE2F-27F6DB0781E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43CD7C24-8EBF-97CE-024F-FA03BCF9D9FB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8BE7F354-EAE0-AE55-40AC-B9F12ECB30B9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5006BED-2C1E-0C06-2D63-F7C56B214FF8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7486D02-A4BB-04D5-AEF5-9341D6102A77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438A5808-47EB-C3B9-EB63-B1F5D1AAD20B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EC559845-FFE3-C086-88D9-9A8F3B9B3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B2F080B9-675A-F827-2851-3E03C499B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6FE0F5D5-674C-D3C6-4474-F694435D6AB3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989E358F-362B-D4BC-F037-F9065246F0A9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92DD9435-52A3-D7FE-92D4-C2D70099C55F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C0DA5169-5F01-CEAF-09B3-C79BF6E6B7D4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7DB32E78-82E9-9B88-9F79-91883AACE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994BB067-85B1-0735-FD1B-FADF37E14C9B}"/>
              </a:ext>
            </a:extLst>
          </p:cNvPr>
          <p:cNvSpPr txBox="1"/>
          <p:nvPr/>
        </p:nvSpPr>
        <p:spPr>
          <a:xfrm>
            <a:off x="1715363" y="3269378"/>
            <a:ext cx="221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送信側は認証無し</a:t>
            </a:r>
          </a:p>
        </p:txBody>
      </p:sp>
      <p:sp>
        <p:nvSpPr>
          <p:cNvPr id="75" name="矢印: 右 74">
            <a:extLst>
              <a:ext uri="{FF2B5EF4-FFF2-40B4-BE49-F238E27FC236}">
                <a16:creationId xmlns:a16="http://schemas.microsoft.com/office/drawing/2014/main" id="{D4FD51CA-0174-9814-568D-5177180B6CDC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14E66D3B-72F3-5C4B-17C2-D1F6A3B6F6C9}"/>
              </a:ext>
            </a:extLst>
          </p:cNvPr>
          <p:cNvSpPr txBox="1"/>
          <p:nvPr/>
        </p:nvSpPr>
        <p:spPr>
          <a:xfrm>
            <a:off x="9074024" y="3253678"/>
            <a:ext cx="2468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受信者が接続する</a:t>
            </a:r>
            <a:b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時だけ認証あり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A087B43A-7718-5EDD-7849-62603146D4A9}"/>
              </a:ext>
            </a:extLst>
          </p:cNvPr>
          <p:cNvSpPr txBox="1"/>
          <p:nvPr/>
        </p:nvSpPr>
        <p:spPr>
          <a:xfrm>
            <a:off x="390050" y="1390531"/>
            <a:ext cx="3046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電子メールが出来た頃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8FA84DC-746C-C43A-EC25-1A1C502BF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297" y="2635596"/>
            <a:ext cx="749873" cy="652329"/>
          </a:xfrm>
          <a:prstGeom prst="rect">
            <a:avLst/>
          </a:prstGeom>
        </p:spPr>
      </p:pic>
      <p:sp>
        <p:nvSpPr>
          <p:cNvPr id="77" name="矢印: 右 76">
            <a:extLst>
              <a:ext uri="{FF2B5EF4-FFF2-40B4-BE49-F238E27FC236}">
                <a16:creationId xmlns:a16="http://schemas.microsoft.com/office/drawing/2014/main" id="{D04C8475-60CD-040A-D2D3-32B113A741D9}"/>
              </a:ext>
            </a:extLst>
          </p:cNvPr>
          <p:cNvSpPr/>
          <p:nvPr/>
        </p:nvSpPr>
        <p:spPr>
          <a:xfrm>
            <a:off x="1679295" y="5239941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9C353A64-0219-A9FF-A2E5-D82DAD1A0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878" y="5012338"/>
            <a:ext cx="670442" cy="807578"/>
          </a:xfrm>
          <a:prstGeom prst="rect">
            <a:avLst/>
          </a:prstGeom>
        </p:spPr>
      </p:pic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78A4EB8F-F7B5-7A6C-DA3D-7E2C5D50B0CB}"/>
              </a:ext>
            </a:extLst>
          </p:cNvPr>
          <p:cNvGrpSpPr/>
          <p:nvPr/>
        </p:nvGrpSpPr>
        <p:grpSpPr>
          <a:xfrm>
            <a:off x="10464983" y="5131647"/>
            <a:ext cx="988682" cy="568960"/>
            <a:chOff x="4119937" y="1417874"/>
            <a:chExt cx="5342562" cy="3074501"/>
          </a:xfrm>
        </p:grpSpPr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033DB165-F513-C51D-A575-B20B79B77197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9" name="フリーフォーム: 図形 108">
                <a:extLst>
                  <a:ext uri="{FF2B5EF4-FFF2-40B4-BE49-F238E27FC236}">
                    <a16:creationId xmlns:a16="http://schemas.microsoft.com/office/drawing/2014/main" id="{4B3663E9-F15F-A51D-AABA-3EA6C9D674FE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10" name="正方形/長方形 109">
                <a:extLst>
                  <a:ext uri="{FF2B5EF4-FFF2-40B4-BE49-F238E27FC236}">
                    <a16:creationId xmlns:a16="http://schemas.microsoft.com/office/drawing/2014/main" id="{B31FA2D9-34BE-5E15-8B82-3A682A181559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ACC1E9B3-89B9-62A1-384B-036DB6E78D95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正方形/長方形 111">
                <a:extLst>
                  <a:ext uri="{FF2B5EF4-FFF2-40B4-BE49-F238E27FC236}">
                    <a16:creationId xmlns:a16="http://schemas.microsoft.com/office/drawing/2014/main" id="{B1D2F781-8791-54C0-82D5-393A108F52E5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3" name="フリーフォーム: 図形 112">
                <a:extLst>
                  <a:ext uri="{FF2B5EF4-FFF2-40B4-BE49-F238E27FC236}">
                    <a16:creationId xmlns:a16="http://schemas.microsoft.com/office/drawing/2014/main" id="{4C696F0E-B4BE-D897-3264-01394582AD78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98C561B-4111-E7C5-9560-C6F473D68A0D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FCB00CD8-6588-731C-1194-27B6E33F179C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4EF9501E-63CA-D0D9-47C2-8F3EC0E168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11BAFD89-3D7E-6B15-473F-49FD8424FE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F538F87D-D0D7-8DEA-5208-7114A1570A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FAC4B732-1A15-0F20-983A-2849AEE2A7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126D27E9-1A1F-B335-6284-CECE89EA33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A64E0735-AF26-320A-C0C1-3D9EE6735C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E3DB1EDF-C388-B265-3716-09C787005F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A9197E1D-E99C-300C-DDBA-235E9E5597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D65CC710-81C0-1FD6-8A77-8B965808FF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42F78362-4E6A-D099-726B-3CC6F28C93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AFC47D97-7445-21B9-C5DB-A77003034C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>
                <a:extLst>
                  <a:ext uri="{FF2B5EF4-FFF2-40B4-BE49-F238E27FC236}">
                    <a16:creationId xmlns:a16="http://schemas.microsoft.com/office/drawing/2014/main" id="{48A3F870-73E1-08CE-40A7-584DF87CD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A2C139D6-1A2D-5C3A-1DCB-EBFB0CB1FC15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83" name="直線コネクタ 82">
                <a:extLst>
                  <a:ext uri="{FF2B5EF4-FFF2-40B4-BE49-F238E27FC236}">
                    <a16:creationId xmlns:a16="http://schemas.microsoft.com/office/drawing/2014/main" id="{99201E81-E487-C9E0-C610-CCCBBF3C5F2B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BB1ADF94-980A-743F-ADC1-ACA0166805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コネクタ 84">
                <a:extLst>
                  <a:ext uri="{FF2B5EF4-FFF2-40B4-BE49-F238E27FC236}">
                    <a16:creationId xmlns:a16="http://schemas.microsoft.com/office/drawing/2014/main" id="{1B45EF4B-382B-45D8-3691-A3500E0C26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>
                <a:extLst>
                  <a:ext uri="{FF2B5EF4-FFF2-40B4-BE49-F238E27FC236}">
                    <a16:creationId xmlns:a16="http://schemas.microsoft.com/office/drawing/2014/main" id="{2521EA64-8AFD-F4A0-62A0-644FFF1378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>
                <a:extLst>
                  <a:ext uri="{FF2B5EF4-FFF2-40B4-BE49-F238E27FC236}">
                    <a16:creationId xmlns:a16="http://schemas.microsoft.com/office/drawing/2014/main" id="{BE82F2B7-04CC-DBC2-043E-43DB03D094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7586F43-081E-0698-FAA3-5BA3F8EC9E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CAEBB03B-7B62-1184-1F50-F72A2B1B54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CECA1832-425A-744D-AFE4-F08DF208F0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>
                <a:extLst>
                  <a:ext uri="{FF2B5EF4-FFF2-40B4-BE49-F238E27FC236}">
                    <a16:creationId xmlns:a16="http://schemas.microsoft.com/office/drawing/2014/main" id="{9934F1D7-3A70-1638-BB11-85E40A2F7A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2C83738E-8DB2-D238-3BCD-85CF2F6B55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72C31690-F07E-95F6-A81B-7FCD0A11EF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>
                <a:extLst>
                  <a:ext uri="{FF2B5EF4-FFF2-40B4-BE49-F238E27FC236}">
                    <a16:creationId xmlns:a16="http://schemas.microsoft.com/office/drawing/2014/main" id="{CFEE1FAB-FC30-410E-B42E-F81133995B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0AED2149-AE76-E3C8-F8FF-7468CB4A49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C9BA3ACB-02B9-3C3C-CDA5-DA5202BC51AB}"/>
              </a:ext>
            </a:extLst>
          </p:cNvPr>
          <p:cNvGrpSpPr/>
          <p:nvPr/>
        </p:nvGrpSpPr>
        <p:grpSpPr>
          <a:xfrm>
            <a:off x="3890776" y="5240442"/>
            <a:ext cx="970626" cy="369924"/>
            <a:chOff x="2626242" y="2849526"/>
            <a:chExt cx="1520456" cy="579474"/>
          </a:xfrm>
        </p:grpSpPr>
        <p:sp>
          <p:nvSpPr>
            <p:cNvPr id="115" name="四角形: 角を丸くする 114">
              <a:extLst>
                <a:ext uri="{FF2B5EF4-FFF2-40B4-BE49-F238E27FC236}">
                  <a16:creationId xmlns:a16="http://schemas.microsoft.com/office/drawing/2014/main" id="{E91276DD-88D3-7356-D422-D823A3424C12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6" name="四角形: 角を丸くする 115">
              <a:extLst>
                <a:ext uri="{FF2B5EF4-FFF2-40B4-BE49-F238E27FC236}">
                  <a16:creationId xmlns:a16="http://schemas.microsoft.com/office/drawing/2014/main" id="{0089C0E2-A3EB-6EE0-3FBD-D845195D57A6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1D5F9A46-1516-8CBE-9032-6788EBDF3DB8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46731B85-9B89-CD87-F91A-7E0DFEF9542A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ED05E279-AF4B-FB90-F08E-76A868E23B19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0" name="楕円 119">
              <a:extLst>
                <a:ext uri="{FF2B5EF4-FFF2-40B4-BE49-F238E27FC236}">
                  <a16:creationId xmlns:a16="http://schemas.microsoft.com/office/drawing/2014/main" id="{C21283FA-1002-12C4-1358-82006DA7493F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1" name="楕円 120">
              <a:extLst>
                <a:ext uri="{FF2B5EF4-FFF2-40B4-BE49-F238E27FC236}">
                  <a16:creationId xmlns:a16="http://schemas.microsoft.com/office/drawing/2014/main" id="{50DDDF5F-A6DC-57BA-B7BB-353C106E1531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92325E58-8D9F-ABD1-F85C-B7C2CF52C834}"/>
              </a:ext>
            </a:extLst>
          </p:cNvPr>
          <p:cNvGrpSpPr/>
          <p:nvPr/>
        </p:nvGrpSpPr>
        <p:grpSpPr>
          <a:xfrm>
            <a:off x="7618754" y="5240442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123" name="四角形: 角を丸くする 122">
              <a:extLst>
                <a:ext uri="{FF2B5EF4-FFF2-40B4-BE49-F238E27FC236}">
                  <a16:creationId xmlns:a16="http://schemas.microsoft.com/office/drawing/2014/main" id="{E40593F3-A45F-5BD1-AE28-23AFA3BE7607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4" name="四角形: 角を丸くする 123">
              <a:extLst>
                <a:ext uri="{FF2B5EF4-FFF2-40B4-BE49-F238E27FC236}">
                  <a16:creationId xmlns:a16="http://schemas.microsoft.com/office/drawing/2014/main" id="{2DE2A23E-2EF2-C92F-6A57-B6ECC069EE51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25AAEBEE-5FB2-208B-9CEC-1105B9C893FF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487EC478-F86E-2E75-7856-A2495214AFE9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5C3669B7-8D9A-F6F9-1218-B3E62E7BE8B6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8" name="楕円 127">
              <a:extLst>
                <a:ext uri="{FF2B5EF4-FFF2-40B4-BE49-F238E27FC236}">
                  <a16:creationId xmlns:a16="http://schemas.microsoft.com/office/drawing/2014/main" id="{0080969C-CF47-9AB5-AA6E-8AA67D1A5577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64239796-DB1A-0556-4FE5-43CCC4F4624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5AEA5181-C47C-2422-74B3-3DF5FDA9C9F7}"/>
              </a:ext>
            </a:extLst>
          </p:cNvPr>
          <p:cNvSpPr txBox="1"/>
          <p:nvPr/>
        </p:nvSpPr>
        <p:spPr>
          <a:xfrm>
            <a:off x="838200" y="4353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5C680770-3F62-6197-70C7-97C288DCD543}"/>
              </a:ext>
            </a:extLst>
          </p:cNvPr>
          <p:cNvSpPr txBox="1"/>
          <p:nvPr/>
        </p:nvSpPr>
        <p:spPr>
          <a:xfrm>
            <a:off x="3681828" y="435306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CCFEC96D-1AAE-3988-0D33-C40898961017}"/>
              </a:ext>
            </a:extLst>
          </p:cNvPr>
          <p:cNvSpPr txBox="1"/>
          <p:nvPr/>
        </p:nvSpPr>
        <p:spPr>
          <a:xfrm>
            <a:off x="7409806" y="435306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336FCCAA-CB38-1087-9B7F-4B7071859A5E}"/>
              </a:ext>
            </a:extLst>
          </p:cNvPr>
          <p:cNvSpPr txBox="1"/>
          <p:nvPr/>
        </p:nvSpPr>
        <p:spPr>
          <a:xfrm>
            <a:off x="10516043" y="4353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134" name="図 133">
            <a:extLst>
              <a:ext uri="{FF2B5EF4-FFF2-40B4-BE49-F238E27FC236}">
                <a16:creationId xmlns:a16="http://schemas.microsoft.com/office/drawing/2014/main" id="{E343E6FF-4696-7B24-D709-7B0B6D57E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093" y="5269217"/>
            <a:ext cx="441852" cy="293820"/>
          </a:xfrm>
          <a:prstGeom prst="rect">
            <a:avLst/>
          </a:prstGeom>
        </p:spPr>
      </p:pic>
      <p:pic>
        <p:nvPicPr>
          <p:cNvPr id="135" name="図 134">
            <a:extLst>
              <a:ext uri="{FF2B5EF4-FFF2-40B4-BE49-F238E27FC236}">
                <a16:creationId xmlns:a16="http://schemas.microsoft.com/office/drawing/2014/main" id="{3CC11A4D-C7A9-87F1-8662-75248863F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517238" y="5491099"/>
            <a:ext cx="441852" cy="293820"/>
          </a:xfrm>
          <a:prstGeom prst="rect">
            <a:avLst/>
          </a:prstGeom>
        </p:spPr>
      </p:pic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3557F1AA-1F1F-285A-C802-3BB2DD7FFA4E}"/>
              </a:ext>
            </a:extLst>
          </p:cNvPr>
          <p:cNvGrpSpPr/>
          <p:nvPr/>
        </p:nvGrpSpPr>
        <p:grpSpPr>
          <a:xfrm>
            <a:off x="8352422" y="5684907"/>
            <a:ext cx="687241" cy="200025"/>
            <a:chOff x="6722565" y="4086225"/>
            <a:chExt cx="1535610" cy="295275"/>
          </a:xfrm>
        </p:grpSpPr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77C672B6-C49F-86A8-1BA2-4FD42C0ED0BF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C01047D0-7674-D98C-12E6-69E7060A2169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9" name="矢印: 右 138">
            <a:extLst>
              <a:ext uri="{FF2B5EF4-FFF2-40B4-BE49-F238E27FC236}">
                <a16:creationId xmlns:a16="http://schemas.microsoft.com/office/drawing/2014/main" id="{4DBF895E-9F16-1472-1F45-77440F548295}"/>
              </a:ext>
            </a:extLst>
          </p:cNvPr>
          <p:cNvSpPr/>
          <p:nvPr/>
        </p:nvSpPr>
        <p:spPr>
          <a:xfrm>
            <a:off x="5004023" y="5239941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0" name="図 139">
            <a:extLst>
              <a:ext uri="{FF2B5EF4-FFF2-40B4-BE49-F238E27FC236}">
                <a16:creationId xmlns:a16="http://schemas.microsoft.com/office/drawing/2014/main" id="{F360C1B8-47F1-E0AD-6C25-0886FB88C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740" y="5269217"/>
            <a:ext cx="441852" cy="293820"/>
          </a:xfrm>
          <a:prstGeom prst="rect">
            <a:avLst/>
          </a:prstGeom>
        </p:spPr>
      </p:pic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E8FA10C1-C356-2BFA-0358-A6D5BCCB85A6}"/>
              </a:ext>
            </a:extLst>
          </p:cNvPr>
          <p:cNvSpPr txBox="1"/>
          <p:nvPr/>
        </p:nvSpPr>
        <p:spPr>
          <a:xfrm>
            <a:off x="1715363" y="5700607"/>
            <a:ext cx="1966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送信時にユーザ認証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（仕様上必須ではないが</a:t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ほぼ行われる）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矢印: 右 143">
            <a:extLst>
              <a:ext uri="{FF2B5EF4-FFF2-40B4-BE49-F238E27FC236}">
                <a16:creationId xmlns:a16="http://schemas.microsoft.com/office/drawing/2014/main" id="{771B47D3-539D-FA7D-40AA-217FACD17938}"/>
              </a:ext>
            </a:extLst>
          </p:cNvPr>
          <p:cNvSpPr/>
          <p:nvPr/>
        </p:nvSpPr>
        <p:spPr>
          <a:xfrm rot="10800000">
            <a:off x="8799350" y="5206420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9BB1DC32-BD05-313F-4AB0-D8EF1B04DD31}"/>
              </a:ext>
            </a:extLst>
          </p:cNvPr>
          <p:cNvSpPr txBox="1"/>
          <p:nvPr/>
        </p:nvSpPr>
        <p:spPr>
          <a:xfrm>
            <a:off x="390050" y="382176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現代</a:t>
            </a:r>
          </a:p>
        </p:txBody>
      </p:sp>
      <p:pic>
        <p:nvPicPr>
          <p:cNvPr id="147" name="図 146">
            <a:extLst>
              <a:ext uri="{FF2B5EF4-FFF2-40B4-BE49-F238E27FC236}">
                <a16:creationId xmlns:a16="http://schemas.microsoft.com/office/drawing/2014/main" id="{1D24E9F6-2BCF-DF8B-68A7-426199E52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3199" y="2635596"/>
            <a:ext cx="749873" cy="652329"/>
          </a:xfrm>
          <a:prstGeom prst="rect">
            <a:avLst/>
          </a:prstGeom>
        </p:spPr>
      </p:pic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D4572367-3778-FE11-5110-016CC9AA8C64}"/>
              </a:ext>
            </a:extLst>
          </p:cNvPr>
          <p:cNvSpPr txBox="1"/>
          <p:nvPr/>
        </p:nvSpPr>
        <p:spPr>
          <a:xfrm>
            <a:off x="8352422" y="2997413"/>
            <a:ext cx="7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20000" sy="120000" algn="ctr" rotWithShape="0">
                    <a:prstClr val="black">
                      <a:alpha val="8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🔒</a:t>
            </a: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C218642E-5555-4045-1131-5EA23FD04843}"/>
              </a:ext>
            </a:extLst>
          </p:cNvPr>
          <p:cNvSpPr txBox="1"/>
          <p:nvPr/>
        </p:nvSpPr>
        <p:spPr>
          <a:xfrm>
            <a:off x="3346956" y="5265042"/>
            <a:ext cx="7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20000" sy="120000" algn="ctr" rotWithShape="0">
                    <a:prstClr val="black">
                      <a:alpha val="8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🔒</a:t>
            </a:r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F8D69E38-464E-5152-BA50-2955E0D2AA1B}"/>
              </a:ext>
            </a:extLst>
          </p:cNvPr>
          <p:cNvSpPr txBox="1"/>
          <p:nvPr/>
        </p:nvSpPr>
        <p:spPr>
          <a:xfrm>
            <a:off x="8352422" y="5506478"/>
            <a:ext cx="7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20000" sy="120000" algn="ctr" rotWithShape="0">
                    <a:prstClr val="black">
                      <a:alpha val="8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🔒</a:t>
            </a:r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632DA84B-BBB3-4D8F-2DC1-2F049F225F3C}"/>
              </a:ext>
            </a:extLst>
          </p:cNvPr>
          <p:cNvSpPr txBox="1"/>
          <p:nvPr/>
        </p:nvSpPr>
        <p:spPr>
          <a:xfrm>
            <a:off x="9074024" y="5678946"/>
            <a:ext cx="2468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受信者が接続する</a:t>
            </a:r>
            <a:b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時も認証あり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B24BFCE7-FE6A-79E3-AF23-2CFFA0D2CBAF}"/>
              </a:ext>
            </a:extLst>
          </p:cNvPr>
          <p:cNvSpPr txBox="1"/>
          <p:nvPr/>
        </p:nvSpPr>
        <p:spPr>
          <a:xfrm>
            <a:off x="7164363" y="5094171"/>
            <a:ext cx="7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20000" sy="120000" algn="ctr" rotWithShape="0">
                    <a:prstClr val="black">
                      <a:alpha val="8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🔒</a:t>
            </a: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4C4CFEFE-E25F-A419-CAB1-390FEE4A8910}"/>
              </a:ext>
            </a:extLst>
          </p:cNvPr>
          <p:cNvSpPr txBox="1"/>
          <p:nvPr/>
        </p:nvSpPr>
        <p:spPr>
          <a:xfrm>
            <a:off x="4635728" y="5610433"/>
            <a:ext cx="28292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メール転送時にも</a:t>
            </a:r>
            <a:b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TLS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で相手の本人確認有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（仕様上必須ではないがほぼ行われる）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SPF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DKIM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DMARC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の検証</a:t>
            </a:r>
          </a:p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B21CB11D-2C74-A61F-7DDA-71210E344AC1}"/>
              </a:ext>
            </a:extLst>
          </p:cNvPr>
          <p:cNvSpPr txBox="1"/>
          <p:nvPr/>
        </p:nvSpPr>
        <p:spPr>
          <a:xfrm>
            <a:off x="4633084" y="5094171"/>
            <a:ext cx="7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20000" sy="120000" algn="ctr" rotWithShape="0">
                    <a:prstClr val="black">
                      <a:alpha val="8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🔒</a:t>
            </a:r>
          </a:p>
        </p:txBody>
      </p:sp>
    </p:spTree>
    <p:extLst>
      <p:ext uri="{BB962C8B-B14F-4D97-AF65-F5344CB8AC3E}">
        <p14:creationId xmlns:p14="http://schemas.microsoft.com/office/powerpoint/2010/main" val="18811229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09512-ED31-C571-3BD8-464BD101E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2C3E99A4-1249-7A31-271C-02F63D77D759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A0C0485-AB43-201E-9DCB-25E1C0A00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電子メールの暗号化が行われる箇所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F6E372FD-C291-76AF-24FE-18ECA37F4A56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F670C7FD-3210-9954-D74D-0CE0FB27C35F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A4EBDD2B-2C4E-E5D2-DF50-A457DC71AC48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2BA3AA0D-5965-3307-19B5-7B2883C86AD7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A87FCEC9-1DF7-F2E7-5F3D-DDEA575D7C43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4E3D1D28-294F-B4A6-0453-20BD2A89071C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8AE339AD-AA40-2AAF-4C69-E58286AEB4E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4BBE484E-E5BD-D840-DF71-FEF1140B525D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44E4F7FC-A670-3159-9CDF-477323AC0B3F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F57314E0-9833-7ACE-6F41-0CFB48F1C004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9DFB6B94-E929-14D3-2439-610CAC4B0AB3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8F9AE5AC-812D-0E28-ACE2-9CA7CF316CD3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4A45B52F-FA17-24CA-337E-FD933DE4356C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F1C61C43-572C-0EC4-C0D8-BC1602538932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45CF36FB-75A4-9092-6C3B-FBF7A8A35D27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E3362B35-2714-F1DC-7ACA-A0F478C8EC45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4FE5C82-BCC2-4919-5B46-0327FADEAA8B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E721C94A-4105-5C8A-427D-50B61F0719EF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85AADE2-DEB7-767E-788D-5B88A561C799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B73583B-4AE2-1FA4-D461-4AD76CBB5FA3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05784612-1C44-9E63-5ECA-04F061A3B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1D706A1B-053C-2DDC-BC5D-63581A944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DD7D964B-9CED-C9CE-5535-ACD9CCD10112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E2CBD1AF-D3C0-094B-021F-3D1746A9DB04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6D32EEE0-199C-C418-4DD1-53B27E4DC906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A70A96B1-AF50-5AB4-EBC2-96C1216B1C6E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CFF54A1E-C1F8-3746-F09B-522DAD0FC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5" name="矢印: 右 74">
            <a:extLst>
              <a:ext uri="{FF2B5EF4-FFF2-40B4-BE49-F238E27FC236}">
                <a16:creationId xmlns:a16="http://schemas.microsoft.com/office/drawing/2014/main" id="{0C00010E-8829-9DEA-0546-6DEC075D8309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21F1813E-E20C-87CF-D8F8-48C25924F27E}"/>
              </a:ext>
            </a:extLst>
          </p:cNvPr>
          <p:cNvSpPr txBox="1"/>
          <p:nvPr/>
        </p:nvSpPr>
        <p:spPr>
          <a:xfrm>
            <a:off x="390050" y="1390531"/>
            <a:ext cx="3046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電子メールが出来た頃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13B4C287-4322-FCB6-F55D-0DEBB4005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297" y="2635596"/>
            <a:ext cx="749873" cy="652329"/>
          </a:xfrm>
          <a:prstGeom prst="rect">
            <a:avLst/>
          </a:prstGeom>
        </p:spPr>
      </p:pic>
      <p:sp>
        <p:nvSpPr>
          <p:cNvPr id="77" name="矢印: 右 76">
            <a:extLst>
              <a:ext uri="{FF2B5EF4-FFF2-40B4-BE49-F238E27FC236}">
                <a16:creationId xmlns:a16="http://schemas.microsoft.com/office/drawing/2014/main" id="{191DDF8D-A203-06F5-AA31-2A6B56298BD4}"/>
              </a:ext>
            </a:extLst>
          </p:cNvPr>
          <p:cNvSpPr/>
          <p:nvPr/>
        </p:nvSpPr>
        <p:spPr>
          <a:xfrm>
            <a:off x="1679295" y="5239941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0F5B5467-4914-45F8-688D-B68B21DCA1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878" y="5012338"/>
            <a:ext cx="670442" cy="807578"/>
          </a:xfrm>
          <a:prstGeom prst="rect">
            <a:avLst/>
          </a:prstGeom>
        </p:spPr>
      </p:pic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F1F5EAD9-03A5-D5F9-137E-1B2DE0CEFD76}"/>
              </a:ext>
            </a:extLst>
          </p:cNvPr>
          <p:cNvGrpSpPr/>
          <p:nvPr/>
        </p:nvGrpSpPr>
        <p:grpSpPr>
          <a:xfrm>
            <a:off x="10464983" y="5131647"/>
            <a:ext cx="988682" cy="568960"/>
            <a:chOff x="4119937" y="1417874"/>
            <a:chExt cx="5342562" cy="3074501"/>
          </a:xfrm>
        </p:grpSpPr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3AE7A9D6-A5E9-FA61-010A-00B176183776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9" name="フリーフォーム: 図形 108">
                <a:extLst>
                  <a:ext uri="{FF2B5EF4-FFF2-40B4-BE49-F238E27FC236}">
                    <a16:creationId xmlns:a16="http://schemas.microsoft.com/office/drawing/2014/main" id="{5677220D-6606-563A-0C49-D2237A424FAF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10" name="正方形/長方形 109">
                <a:extLst>
                  <a:ext uri="{FF2B5EF4-FFF2-40B4-BE49-F238E27FC236}">
                    <a16:creationId xmlns:a16="http://schemas.microsoft.com/office/drawing/2014/main" id="{4441B05E-6183-5264-887F-4638043A4319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A7AB4EDE-2A96-D87B-F97E-B351F77C020E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正方形/長方形 111">
                <a:extLst>
                  <a:ext uri="{FF2B5EF4-FFF2-40B4-BE49-F238E27FC236}">
                    <a16:creationId xmlns:a16="http://schemas.microsoft.com/office/drawing/2014/main" id="{76636F6C-49A9-F717-7A3E-FE11C3DF0922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3" name="フリーフォーム: 図形 112">
                <a:extLst>
                  <a:ext uri="{FF2B5EF4-FFF2-40B4-BE49-F238E27FC236}">
                    <a16:creationId xmlns:a16="http://schemas.microsoft.com/office/drawing/2014/main" id="{70A1C2DC-D4A6-866B-C075-FB10FCD46840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42DC003-CEF3-38FB-C8D7-8A7BDB3C136D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72B052B6-B3F5-7F27-DE83-695E6D247B71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8BD601E5-B6BA-77F2-6974-3CD5131CEB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B2505782-BC6E-5BD7-CC53-FC6126C88A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64D11275-6978-63BE-9E0E-785B673586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D3F9C261-B6DA-7B0D-875D-3F3105DDE8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1E9AE713-4342-6B71-7BD5-1E1A94AA4C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0292A78B-E06A-1A35-8F82-AE10D7C362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A9292207-30B1-88FE-B75F-5F53AF7F51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6E67D062-58B9-2F3A-8552-4296FA8909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F44E43BB-302E-C562-7078-AF0FCE0321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3A56FF67-AF57-092B-DA86-BD62DAA3BA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ED35CEDA-469B-83CA-D24F-559FFF4D0C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>
                <a:extLst>
                  <a:ext uri="{FF2B5EF4-FFF2-40B4-BE49-F238E27FC236}">
                    <a16:creationId xmlns:a16="http://schemas.microsoft.com/office/drawing/2014/main" id="{A2F9779D-C695-661D-9565-E050BEAFDC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E7F36AB2-439D-1F11-8905-6A48E3180CEA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83" name="直線コネクタ 82">
                <a:extLst>
                  <a:ext uri="{FF2B5EF4-FFF2-40B4-BE49-F238E27FC236}">
                    <a16:creationId xmlns:a16="http://schemas.microsoft.com/office/drawing/2014/main" id="{94561286-B23F-7C96-A5DA-118AAF5959DA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88DBD926-FB71-923B-77EE-988FA28712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コネクタ 84">
                <a:extLst>
                  <a:ext uri="{FF2B5EF4-FFF2-40B4-BE49-F238E27FC236}">
                    <a16:creationId xmlns:a16="http://schemas.microsoft.com/office/drawing/2014/main" id="{A0EFEF04-748D-3BCF-555F-18937CC04E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>
                <a:extLst>
                  <a:ext uri="{FF2B5EF4-FFF2-40B4-BE49-F238E27FC236}">
                    <a16:creationId xmlns:a16="http://schemas.microsoft.com/office/drawing/2014/main" id="{DF559939-9E39-58DD-8AB4-366367BA4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>
                <a:extLst>
                  <a:ext uri="{FF2B5EF4-FFF2-40B4-BE49-F238E27FC236}">
                    <a16:creationId xmlns:a16="http://schemas.microsoft.com/office/drawing/2014/main" id="{CC0DBB89-6543-9F59-4870-4096B47EF4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73B550D-A8E8-2380-CDD0-851EFBA7CC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6742D097-81F8-8A69-856E-C28DBA7C7C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21C64E25-A4B5-550F-FB61-E21A9716B2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>
                <a:extLst>
                  <a:ext uri="{FF2B5EF4-FFF2-40B4-BE49-F238E27FC236}">
                    <a16:creationId xmlns:a16="http://schemas.microsoft.com/office/drawing/2014/main" id="{8B8C02BD-9026-7D55-B657-44494673C9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B6A6BADD-A130-0D94-EC56-57F3EB4435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9FE4A733-60E7-7160-21D2-4C7B9D6204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>
                <a:extLst>
                  <a:ext uri="{FF2B5EF4-FFF2-40B4-BE49-F238E27FC236}">
                    <a16:creationId xmlns:a16="http://schemas.microsoft.com/office/drawing/2014/main" id="{16A67756-71E9-1BEC-04E2-E3CF1F4BD7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00C84337-9F76-5648-3128-A0FF964DE1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FF5DD17E-DA94-26B8-4A96-C7D3C68A08AF}"/>
              </a:ext>
            </a:extLst>
          </p:cNvPr>
          <p:cNvGrpSpPr/>
          <p:nvPr/>
        </p:nvGrpSpPr>
        <p:grpSpPr>
          <a:xfrm>
            <a:off x="3890776" y="5240442"/>
            <a:ext cx="970626" cy="369924"/>
            <a:chOff x="2626242" y="2849526"/>
            <a:chExt cx="1520456" cy="579474"/>
          </a:xfrm>
        </p:grpSpPr>
        <p:sp>
          <p:nvSpPr>
            <p:cNvPr id="115" name="四角形: 角を丸くする 114">
              <a:extLst>
                <a:ext uri="{FF2B5EF4-FFF2-40B4-BE49-F238E27FC236}">
                  <a16:creationId xmlns:a16="http://schemas.microsoft.com/office/drawing/2014/main" id="{BCE24F7F-9B08-A482-1120-EC7E369EBB40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6" name="四角形: 角を丸くする 115">
              <a:extLst>
                <a:ext uri="{FF2B5EF4-FFF2-40B4-BE49-F238E27FC236}">
                  <a16:creationId xmlns:a16="http://schemas.microsoft.com/office/drawing/2014/main" id="{C1AADCD2-7D70-8F45-8CDE-FC36C6FB77B1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928D4B39-DA3A-D44D-D303-30F072BF84D9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5075B653-30D0-FA83-3FBE-0BBDDC49DFCA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19A92FC4-DF33-33BA-CD88-E7343DECC8D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0" name="楕円 119">
              <a:extLst>
                <a:ext uri="{FF2B5EF4-FFF2-40B4-BE49-F238E27FC236}">
                  <a16:creationId xmlns:a16="http://schemas.microsoft.com/office/drawing/2014/main" id="{62BE44FE-F6F5-F1C0-3A2A-4EB470B4553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1" name="楕円 120">
              <a:extLst>
                <a:ext uri="{FF2B5EF4-FFF2-40B4-BE49-F238E27FC236}">
                  <a16:creationId xmlns:a16="http://schemas.microsoft.com/office/drawing/2014/main" id="{4E822846-4615-1A13-717B-305AB2FE19A1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23D6C3A4-CBF0-4D5F-52D4-5CF33BF1DC35}"/>
              </a:ext>
            </a:extLst>
          </p:cNvPr>
          <p:cNvGrpSpPr/>
          <p:nvPr/>
        </p:nvGrpSpPr>
        <p:grpSpPr>
          <a:xfrm>
            <a:off x="7618754" y="5240442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123" name="四角形: 角を丸くする 122">
              <a:extLst>
                <a:ext uri="{FF2B5EF4-FFF2-40B4-BE49-F238E27FC236}">
                  <a16:creationId xmlns:a16="http://schemas.microsoft.com/office/drawing/2014/main" id="{D2A8511F-D04C-80C2-CDE2-733F9B947601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4" name="四角形: 角を丸くする 123">
              <a:extLst>
                <a:ext uri="{FF2B5EF4-FFF2-40B4-BE49-F238E27FC236}">
                  <a16:creationId xmlns:a16="http://schemas.microsoft.com/office/drawing/2014/main" id="{CFF8F79B-2039-A14A-463A-24382C53438D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3BAA6CEF-5795-75C6-EF5E-06E20835FEDB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755D858F-B38F-5E3C-D8EA-5F56DAC37333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0F844802-083F-3274-8BC2-34FA66C03CCD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8" name="楕円 127">
              <a:extLst>
                <a:ext uri="{FF2B5EF4-FFF2-40B4-BE49-F238E27FC236}">
                  <a16:creationId xmlns:a16="http://schemas.microsoft.com/office/drawing/2014/main" id="{DCB18DFA-5533-8337-9007-161F75A3E02B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EBE7BD93-0AFF-53F6-B2EE-3E908BC1B95A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4688E688-D839-7E1F-C5A6-5F804211BD45}"/>
              </a:ext>
            </a:extLst>
          </p:cNvPr>
          <p:cNvSpPr txBox="1"/>
          <p:nvPr/>
        </p:nvSpPr>
        <p:spPr>
          <a:xfrm>
            <a:off x="838200" y="4353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AD174F6A-C8DF-C49E-0440-82C73C8DAE40}"/>
              </a:ext>
            </a:extLst>
          </p:cNvPr>
          <p:cNvSpPr txBox="1"/>
          <p:nvPr/>
        </p:nvSpPr>
        <p:spPr>
          <a:xfrm>
            <a:off x="3681828" y="435306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72E1C9EE-9BC7-C2DD-9F4B-0294FE359175}"/>
              </a:ext>
            </a:extLst>
          </p:cNvPr>
          <p:cNvSpPr txBox="1"/>
          <p:nvPr/>
        </p:nvSpPr>
        <p:spPr>
          <a:xfrm>
            <a:off x="7409806" y="435306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C0370BCF-7548-E901-7E21-81FB021789BE}"/>
              </a:ext>
            </a:extLst>
          </p:cNvPr>
          <p:cNvSpPr txBox="1"/>
          <p:nvPr/>
        </p:nvSpPr>
        <p:spPr>
          <a:xfrm>
            <a:off x="10516043" y="4353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134" name="図 133">
            <a:extLst>
              <a:ext uri="{FF2B5EF4-FFF2-40B4-BE49-F238E27FC236}">
                <a16:creationId xmlns:a16="http://schemas.microsoft.com/office/drawing/2014/main" id="{3A63E215-75FE-D379-A03A-1D1ACC7AF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093" y="5269217"/>
            <a:ext cx="441852" cy="293820"/>
          </a:xfrm>
          <a:prstGeom prst="rect">
            <a:avLst/>
          </a:prstGeom>
        </p:spPr>
      </p:pic>
      <p:pic>
        <p:nvPicPr>
          <p:cNvPr id="135" name="図 134">
            <a:extLst>
              <a:ext uri="{FF2B5EF4-FFF2-40B4-BE49-F238E27FC236}">
                <a16:creationId xmlns:a16="http://schemas.microsoft.com/office/drawing/2014/main" id="{2B0D673F-676B-9A6A-D26D-78FC1BDD1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95409">
            <a:off x="8517238" y="5491099"/>
            <a:ext cx="441852" cy="293820"/>
          </a:xfrm>
          <a:prstGeom prst="rect">
            <a:avLst/>
          </a:prstGeom>
        </p:spPr>
      </p:pic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0520DE26-DCEF-D999-2040-2274CFB57CF3}"/>
              </a:ext>
            </a:extLst>
          </p:cNvPr>
          <p:cNvGrpSpPr/>
          <p:nvPr/>
        </p:nvGrpSpPr>
        <p:grpSpPr>
          <a:xfrm>
            <a:off x="8352422" y="5684907"/>
            <a:ext cx="687241" cy="200025"/>
            <a:chOff x="6722565" y="4086225"/>
            <a:chExt cx="1535610" cy="295275"/>
          </a:xfrm>
        </p:grpSpPr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968D4889-22DA-99AC-D57D-A88458300730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784FE85A-3093-FFAC-6FD8-E260F56613AA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9" name="矢印: 右 138">
            <a:extLst>
              <a:ext uri="{FF2B5EF4-FFF2-40B4-BE49-F238E27FC236}">
                <a16:creationId xmlns:a16="http://schemas.microsoft.com/office/drawing/2014/main" id="{96894909-5F87-92C2-94E7-3C4AD924954E}"/>
              </a:ext>
            </a:extLst>
          </p:cNvPr>
          <p:cNvSpPr/>
          <p:nvPr/>
        </p:nvSpPr>
        <p:spPr>
          <a:xfrm>
            <a:off x="5004023" y="5239941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0" name="図 139">
            <a:extLst>
              <a:ext uri="{FF2B5EF4-FFF2-40B4-BE49-F238E27FC236}">
                <a16:creationId xmlns:a16="http://schemas.microsoft.com/office/drawing/2014/main" id="{883E3651-FB5C-591E-0EBD-7ACF9166F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740" y="5269217"/>
            <a:ext cx="441852" cy="293820"/>
          </a:xfrm>
          <a:prstGeom prst="rect">
            <a:avLst/>
          </a:prstGeom>
        </p:spPr>
      </p:pic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6BAB4E47-3CC1-1497-8DF5-7652068D882A}"/>
              </a:ext>
            </a:extLst>
          </p:cNvPr>
          <p:cNvSpPr txBox="1"/>
          <p:nvPr/>
        </p:nvSpPr>
        <p:spPr>
          <a:xfrm>
            <a:off x="1071540" y="5870780"/>
            <a:ext cx="3354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SMTPS or STARTTLS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で暗号化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（仕様上必須ではないがほぼ行われる）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矢印: 右 143">
            <a:extLst>
              <a:ext uri="{FF2B5EF4-FFF2-40B4-BE49-F238E27FC236}">
                <a16:creationId xmlns:a16="http://schemas.microsoft.com/office/drawing/2014/main" id="{84F82B84-F9E9-3F44-B710-CB772DE4B1AB}"/>
              </a:ext>
            </a:extLst>
          </p:cNvPr>
          <p:cNvSpPr/>
          <p:nvPr/>
        </p:nvSpPr>
        <p:spPr>
          <a:xfrm rot="10800000">
            <a:off x="8799350" y="5206420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03AC6207-1244-287E-4622-8ADDEDBDCD31}"/>
              </a:ext>
            </a:extLst>
          </p:cNvPr>
          <p:cNvSpPr txBox="1"/>
          <p:nvPr/>
        </p:nvSpPr>
        <p:spPr>
          <a:xfrm>
            <a:off x="390050" y="382176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現代</a:t>
            </a:r>
          </a:p>
        </p:txBody>
      </p:sp>
      <p:pic>
        <p:nvPicPr>
          <p:cNvPr id="147" name="図 146">
            <a:extLst>
              <a:ext uri="{FF2B5EF4-FFF2-40B4-BE49-F238E27FC236}">
                <a16:creationId xmlns:a16="http://schemas.microsoft.com/office/drawing/2014/main" id="{94EF7157-C42E-A149-9B63-9B13C90FF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3199" y="2635596"/>
            <a:ext cx="749873" cy="652329"/>
          </a:xfrm>
          <a:prstGeom prst="rect">
            <a:avLst/>
          </a:prstGeom>
        </p:spPr>
      </p:pic>
      <p:sp>
        <p:nvSpPr>
          <p:cNvPr id="2" name="円柱 1">
            <a:extLst>
              <a:ext uri="{FF2B5EF4-FFF2-40B4-BE49-F238E27FC236}">
                <a16:creationId xmlns:a16="http://schemas.microsoft.com/office/drawing/2014/main" id="{DF5AAC93-1D0D-CEC0-BA4C-7AEB8E959729}"/>
              </a:ext>
            </a:extLst>
          </p:cNvPr>
          <p:cNvSpPr/>
          <p:nvPr/>
        </p:nvSpPr>
        <p:spPr>
          <a:xfrm rot="16200000">
            <a:off x="2531243" y="4213801"/>
            <a:ext cx="457792" cy="2443032"/>
          </a:xfrm>
          <a:prstGeom prst="can">
            <a:avLst>
              <a:gd name="adj" fmla="val 4307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円柱 2">
            <a:extLst>
              <a:ext uri="{FF2B5EF4-FFF2-40B4-BE49-F238E27FC236}">
                <a16:creationId xmlns:a16="http://schemas.microsoft.com/office/drawing/2014/main" id="{89F00765-1250-BAFF-49C3-E228CD389C79}"/>
              </a:ext>
            </a:extLst>
          </p:cNvPr>
          <p:cNvSpPr/>
          <p:nvPr/>
        </p:nvSpPr>
        <p:spPr>
          <a:xfrm rot="16200000">
            <a:off x="5998370" y="3952951"/>
            <a:ext cx="457792" cy="2964732"/>
          </a:xfrm>
          <a:prstGeom prst="can">
            <a:avLst>
              <a:gd name="adj" fmla="val 4307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円柱 4">
            <a:extLst>
              <a:ext uri="{FF2B5EF4-FFF2-40B4-BE49-F238E27FC236}">
                <a16:creationId xmlns:a16="http://schemas.microsoft.com/office/drawing/2014/main" id="{7FD1A4D2-ABD4-461F-2F30-9D640D7373BF}"/>
              </a:ext>
            </a:extLst>
          </p:cNvPr>
          <p:cNvSpPr/>
          <p:nvPr/>
        </p:nvSpPr>
        <p:spPr>
          <a:xfrm rot="16200000">
            <a:off x="9327883" y="4338718"/>
            <a:ext cx="457792" cy="2193197"/>
          </a:xfrm>
          <a:prstGeom prst="can">
            <a:avLst>
              <a:gd name="adj" fmla="val 4307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DB35A4-D7DE-7A14-1407-08B7D08417EA}"/>
              </a:ext>
            </a:extLst>
          </p:cNvPr>
          <p:cNvSpPr txBox="1"/>
          <p:nvPr/>
        </p:nvSpPr>
        <p:spPr>
          <a:xfrm>
            <a:off x="4550095" y="5870780"/>
            <a:ext cx="3354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STARTTLS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で暗号化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（仕様上必須ではないがほぼ行われる）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E650D0-429F-21C2-470F-82B85DBDB7DB}"/>
              </a:ext>
            </a:extLst>
          </p:cNvPr>
          <p:cNvSpPr txBox="1"/>
          <p:nvPr/>
        </p:nvSpPr>
        <p:spPr>
          <a:xfrm>
            <a:off x="8104067" y="5870780"/>
            <a:ext cx="3354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POP3S or IMAP4S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で暗号化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（仕様上必須ではないがほぼ行われる）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3077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B5BB1-F45F-86D9-3FC0-97E5B3C73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2B47F7D-5DBF-84C4-A587-8EE62E808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もう一つの暗号化方式：</a:t>
            </a:r>
            <a:r>
              <a:rPr lang="en-US" altLang="ja-JP" dirty="0"/>
              <a:t>S/MIME</a:t>
            </a:r>
            <a:endParaRPr lang="ja-JP" altLang="en-US" dirty="0"/>
          </a:p>
        </p:txBody>
      </p:sp>
      <p:sp>
        <p:nvSpPr>
          <p:cNvPr id="24" name="コンテンツ プレースホルダー 23">
            <a:extLst>
              <a:ext uri="{FF2B5EF4-FFF2-40B4-BE49-F238E27FC236}">
                <a16:creationId xmlns:a16="http://schemas.microsoft.com/office/drawing/2014/main" id="{D7249836-8084-E0DC-310F-C3D7C53D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3274071"/>
          </a:xfrm>
        </p:spPr>
        <p:txBody>
          <a:bodyPr>
            <a:normAutofit/>
          </a:bodyPr>
          <a:lstStyle/>
          <a:p>
            <a:r>
              <a:rPr lang="ja-JP" altLang="en-US" dirty="0"/>
              <a:t>受信者が公開鍵を用意し、送信者がそれで暗号化を行って送付する。</a:t>
            </a:r>
            <a:endParaRPr lang="en-US" altLang="ja-JP" dirty="0"/>
          </a:p>
          <a:p>
            <a:r>
              <a:rPr lang="ja-JP" altLang="en-US" dirty="0"/>
              <a:t>文字通りメールそのものが暗号化されているため、途中で盗聴されても被害がない。</a:t>
            </a:r>
            <a:endParaRPr lang="en-US" altLang="ja-JP" dirty="0"/>
          </a:p>
          <a:p>
            <a:r>
              <a:rPr lang="ja-JP" altLang="en-US" dirty="0"/>
              <a:t>普及には問題もあり、あまり広まっていない。</a:t>
            </a:r>
            <a:endParaRPr lang="en-US" altLang="ja-JP" dirty="0"/>
          </a:p>
          <a:p>
            <a:pPr lvl="1"/>
            <a:r>
              <a:rPr lang="ja-JP" altLang="en-US" dirty="0"/>
              <a:t>途中でウイルススキャンもできないし、何を送っているのか本人にしか分からないので、業務情報を持ち出されていても検知できない。</a:t>
            </a:r>
            <a:endParaRPr lang="en-US" altLang="ja-JP" dirty="0"/>
          </a:p>
          <a:p>
            <a:pPr lvl="1"/>
            <a:r>
              <a:rPr lang="ja-JP" altLang="en-US" dirty="0"/>
              <a:t>暗号鍵を個人ごとに管理しなければならない。</a:t>
            </a:r>
          </a:p>
        </p:txBody>
      </p:sp>
      <p:sp>
        <p:nvSpPr>
          <p:cNvPr id="77" name="矢印: 右 76">
            <a:extLst>
              <a:ext uri="{FF2B5EF4-FFF2-40B4-BE49-F238E27FC236}">
                <a16:creationId xmlns:a16="http://schemas.microsoft.com/office/drawing/2014/main" id="{B3E3B743-3295-2419-17A8-9A3EBD85E493}"/>
              </a:ext>
            </a:extLst>
          </p:cNvPr>
          <p:cNvSpPr/>
          <p:nvPr/>
        </p:nvSpPr>
        <p:spPr>
          <a:xfrm>
            <a:off x="1679295" y="5365891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AA6B61C2-C8A7-2291-8695-F2974735F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8" y="5138288"/>
            <a:ext cx="670442" cy="807578"/>
          </a:xfrm>
          <a:prstGeom prst="rect">
            <a:avLst/>
          </a:prstGeom>
        </p:spPr>
      </p:pic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3A0EFE4D-2942-DF89-9BC5-9FC2F53FA4C4}"/>
              </a:ext>
            </a:extLst>
          </p:cNvPr>
          <p:cNvGrpSpPr/>
          <p:nvPr/>
        </p:nvGrpSpPr>
        <p:grpSpPr>
          <a:xfrm>
            <a:off x="10464983" y="5257597"/>
            <a:ext cx="988682" cy="568960"/>
            <a:chOff x="4119937" y="1417874"/>
            <a:chExt cx="5342562" cy="3074501"/>
          </a:xfrm>
        </p:grpSpPr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DD72253C-FF35-01C2-E02D-246AE855610D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109" name="フリーフォーム: 図形 108">
                <a:extLst>
                  <a:ext uri="{FF2B5EF4-FFF2-40B4-BE49-F238E27FC236}">
                    <a16:creationId xmlns:a16="http://schemas.microsoft.com/office/drawing/2014/main" id="{3F10ACB0-E808-CDD2-4F8A-C5BE5D7DA4A4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110" name="正方形/長方形 109">
                <a:extLst>
                  <a:ext uri="{FF2B5EF4-FFF2-40B4-BE49-F238E27FC236}">
                    <a16:creationId xmlns:a16="http://schemas.microsoft.com/office/drawing/2014/main" id="{76CBE05E-D99F-722F-9061-2BB8A683A6C8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2FDBAC21-902E-0AD2-9A6C-ECC5F558B382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正方形/長方形 111">
                <a:extLst>
                  <a:ext uri="{FF2B5EF4-FFF2-40B4-BE49-F238E27FC236}">
                    <a16:creationId xmlns:a16="http://schemas.microsoft.com/office/drawing/2014/main" id="{7B778301-21AD-F650-763F-BED081C4CD95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113" name="フリーフォーム: 図形 112">
                <a:extLst>
                  <a:ext uri="{FF2B5EF4-FFF2-40B4-BE49-F238E27FC236}">
                    <a16:creationId xmlns:a16="http://schemas.microsoft.com/office/drawing/2014/main" id="{4ADB38F6-92CE-F939-3960-F45488B1F14E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1DBCFC89-6EFF-4007-F5CC-D05709118534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064D81BA-66DF-38CF-E34E-33C83B593C08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35601EA9-6FAE-EA10-79E4-1B31769C8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F3055432-E695-D226-7586-6C69C12704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8D01CE77-9439-E79F-3F94-15C063D8C5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3F26B81B-5AD6-B219-961B-BE4876D9B2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4F82AC3A-627B-4ECC-81BC-0A9BBE7F39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EED787CF-A897-DD5D-74F0-9E6E68217E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C36BDFD7-CB8A-B687-4FE9-DC8B6F93C0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7B88AE04-2AB1-4172-B8D6-B0F97E54EE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438CD453-473C-0286-9082-153B551F66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19CB3500-9251-2D27-7B35-68ADA952AC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0F0875D1-EA59-3950-4C45-4258871335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コネクタ 107">
                <a:extLst>
                  <a:ext uri="{FF2B5EF4-FFF2-40B4-BE49-F238E27FC236}">
                    <a16:creationId xmlns:a16="http://schemas.microsoft.com/office/drawing/2014/main" id="{68EB44E2-1906-3EF3-D9CD-D0B0F88D9F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E402AFBD-45E9-431F-32D6-BC91EE22B1F3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83" name="直線コネクタ 82">
                <a:extLst>
                  <a:ext uri="{FF2B5EF4-FFF2-40B4-BE49-F238E27FC236}">
                    <a16:creationId xmlns:a16="http://schemas.microsoft.com/office/drawing/2014/main" id="{8239BA08-6BB0-F499-DB75-2A350B98B559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677D8783-11CB-954A-BBB9-A989310980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コネクタ 84">
                <a:extLst>
                  <a:ext uri="{FF2B5EF4-FFF2-40B4-BE49-F238E27FC236}">
                    <a16:creationId xmlns:a16="http://schemas.microsoft.com/office/drawing/2014/main" id="{B1661FE6-1987-F131-8526-D31963E8FC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>
                <a:extLst>
                  <a:ext uri="{FF2B5EF4-FFF2-40B4-BE49-F238E27FC236}">
                    <a16:creationId xmlns:a16="http://schemas.microsoft.com/office/drawing/2014/main" id="{4EFE8861-7B4E-BC93-0EC8-2011E08BBB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>
                <a:extLst>
                  <a:ext uri="{FF2B5EF4-FFF2-40B4-BE49-F238E27FC236}">
                    <a16:creationId xmlns:a16="http://schemas.microsoft.com/office/drawing/2014/main" id="{F139D8D7-C026-4635-0E3E-17079824D0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D2329DF5-C58A-6E35-DCC1-D58D35F545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619B4779-19EB-1982-5EB7-502E09357C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300806D8-AE73-0670-1C45-A62D20F36F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>
                <a:extLst>
                  <a:ext uri="{FF2B5EF4-FFF2-40B4-BE49-F238E27FC236}">
                    <a16:creationId xmlns:a16="http://schemas.microsoft.com/office/drawing/2014/main" id="{E08B937D-C6F8-0146-A389-F1844E57AE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28895BA3-4247-F086-2312-7A33572E8F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7768F746-1BD2-39B9-4A98-089B714D87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>
                <a:extLst>
                  <a:ext uri="{FF2B5EF4-FFF2-40B4-BE49-F238E27FC236}">
                    <a16:creationId xmlns:a16="http://schemas.microsoft.com/office/drawing/2014/main" id="{75DE1250-6843-56F4-54BF-E4EAB782A7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C3008441-E228-B2A2-4D42-F60CA1E6AC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3D6C156F-2767-CD9F-741A-66ADD7C465AE}"/>
              </a:ext>
            </a:extLst>
          </p:cNvPr>
          <p:cNvGrpSpPr/>
          <p:nvPr/>
        </p:nvGrpSpPr>
        <p:grpSpPr>
          <a:xfrm>
            <a:off x="3890776" y="5366392"/>
            <a:ext cx="970626" cy="369924"/>
            <a:chOff x="2626242" y="2849526"/>
            <a:chExt cx="1520456" cy="579474"/>
          </a:xfrm>
        </p:grpSpPr>
        <p:sp>
          <p:nvSpPr>
            <p:cNvPr id="115" name="四角形: 角を丸くする 114">
              <a:extLst>
                <a:ext uri="{FF2B5EF4-FFF2-40B4-BE49-F238E27FC236}">
                  <a16:creationId xmlns:a16="http://schemas.microsoft.com/office/drawing/2014/main" id="{E30F9EC7-D009-9B51-95F2-83EA75977AEC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6" name="四角形: 角を丸くする 115">
              <a:extLst>
                <a:ext uri="{FF2B5EF4-FFF2-40B4-BE49-F238E27FC236}">
                  <a16:creationId xmlns:a16="http://schemas.microsoft.com/office/drawing/2014/main" id="{36D6A819-C20F-5062-675E-22F89B365812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95D88945-53BD-3C8B-BC8B-B2736A557C3D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96BA168D-424B-5ABF-AD39-455D27B25C9E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E80CDA5B-8EAB-E95C-6FAA-CFF178204279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0" name="楕円 119">
              <a:extLst>
                <a:ext uri="{FF2B5EF4-FFF2-40B4-BE49-F238E27FC236}">
                  <a16:creationId xmlns:a16="http://schemas.microsoft.com/office/drawing/2014/main" id="{FF427AC6-A877-DA77-0F41-A89F70EF766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1" name="楕円 120">
              <a:extLst>
                <a:ext uri="{FF2B5EF4-FFF2-40B4-BE49-F238E27FC236}">
                  <a16:creationId xmlns:a16="http://schemas.microsoft.com/office/drawing/2014/main" id="{E11F856A-CFBC-1287-D559-6982F0B72C97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4CB421A9-67AE-BE56-44F5-5D3BB8BAB481}"/>
              </a:ext>
            </a:extLst>
          </p:cNvPr>
          <p:cNvGrpSpPr/>
          <p:nvPr/>
        </p:nvGrpSpPr>
        <p:grpSpPr>
          <a:xfrm>
            <a:off x="7618754" y="5366392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123" name="四角形: 角を丸くする 122">
              <a:extLst>
                <a:ext uri="{FF2B5EF4-FFF2-40B4-BE49-F238E27FC236}">
                  <a16:creationId xmlns:a16="http://schemas.microsoft.com/office/drawing/2014/main" id="{815C5605-55AB-2873-C100-DCD62CCF88AD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4" name="四角形: 角を丸くする 123">
              <a:extLst>
                <a:ext uri="{FF2B5EF4-FFF2-40B4-BE49-F238E27FC236}">
                  <a16:creationId xmlns:a16="http://schemas.microsoft.com/office/drawing/2014/main" id="{D86E7664-6081-330B-253C-082B1EB618EC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A49A2FE7-9BD3-0017-81E1-A689D5C9F3E4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292B3E91-9BB4-3CD8-3F98-08F0F90E42BE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6AD5815F-43A6-0B27-42B5-EB574B404C8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8" name="楕円 127">
              <a:extLst>
                <a:ext uri="{FF2B5EF4-FFF2-40B4-BE49-F238E27FC236}">
                  <a16:creationId xmlns:a16="http://schemas.microsoft.com/office/drawing/2014/main" id="{6E6C8BFD-981E-0519-24B9-6444D86C59A8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2CDCD6B1-6796-F423-2C64-14EF72D1B918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0CBDF6DA-20A9-A034-4C9F-2973ABA57DBB}"/>
              </a:ext>
            </a:extLst>
          </p:cNvPr>
          <p:cNvSpPr txBox="1"/>
          <p:nvPr/>
        </p:nvSpPr>
        <p:spPr>
          <a:xfrm>
            <a:off x="838200" y="447901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A4DDF801-C773-EBC4-6BF6-F3195399939F}"/>
              </a:ext>
            </a:extLst>
          </p:cNvPr>
          <p:cNvSpPr txBox="1"/>
          <p:nvPr/>
        </p:nvSpPr>
        <p:spPr>
          <a:xfrm>
            <a:off x="3681828" y="447901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55CC83B4-6C78-04A2-45E5-A71EFF2D2D86}"/>
              </a:ext>
            </a:extLst>
          </p:cNvPr>
          <p:cNvSpPr txBox="1"/>
          <p:nvPr/>
        </p:nvSpPr>
        <p:spPr>
          <a:xfrm>
            <a:off x="7409806" y="4479016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997D63B3-9A8F-EAFA-B045-F2C3686A5AD6}"/>
              </a:ext>
            </a:extLst>
          </p:cNvPr>
          <p:cNvSpPr txBox="1"/>
          <p:nvPr/>
        </p:nvSpPr>
        <p:spPr>
          <a:xfrm>
            <a:off x="10516043" y="447901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sp>
        <p:nvSpPr>
          <p:cNvPr id="139" name="矢印: 右 138">
            <a:extLst>
              <a:ext uri="{FF2B5EF4-FFF2-40B4-BE49-F238E27FC236}">
                <a16:creationId xmlns:a16="http://schemas.microsoft.com/office/drawing/2014/main" id="{0C5E654A-C1FB-FFF5-87C6-C104BD52FD2A}"/>
              </a:ext>
            </a:extLst>
          </p:cNvPr>
          <p:cNvSpPr/>
          <p:nvPr/>
        </p:nvSpPr>
        <p:spPr>
          <a:xfrm>
            <a:off x="5004023" y="5365891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矢印: 右 143">
            <a:extLst>
              <a:ext uri="{FF2B5EF4-FFF2-40B4-BE49-F238E27FC236}">
                <a16:creationId xmlns:a16="http://schemas.microsoft.com/office/drawing/2014/main" id="{2DC7EF48-EE03-F327-025C-BB534D31C0FD}"/>
              </a:ext>
            </a:extLst>
          </p:cNvPr>
          <p:cNvSpPr/>
          <p:nvPr/>
        </p:nvSpPr>
        <p:spPr>
          <a:xfrm rot="10800000">
            <a:off x="8799350" y="5332370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AF2258B-41A3-56C1-E994-2E1926884B6A}"/>
              </a:ext>
            </a:extLst>
          </p:cNvPr>
          <p:cNvGrpSpPr/>
          <p:nvPr/>
        </p:nvGrpSpPr>
        <p:grpSpPr>
          <a:xfrm>
            <a:off x="1494945" y="5203317"/>
            <a:ext cx="703699" cy="584775"/>
            <a:chOff x="2239276" y="2514921"/>
            <a:chExt cx="703699" cy="584775"/>
          </a:xfrm>
        </p:grpSpPr>
        <p:pic>
          <p:nvPicPr>
            <p:cNvPr id="134" name="図 133">
              <a:extLst>
                <a:ext uri="{FF2B5EF4-FFF2-40B4-BE49-F238E27FC236}">
                  <a16:creationId xmlns:a16="http://schemas.microsoft.com/office/drawing/2014/main" id="{09FBE474-D80B-C1A4-7217-8C0DBE99BF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1646" y="2630667"/>
              <a:ext cx="556299" cy="369924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DE9E82E-37AC-2C06-B186-F75C025B5DC9}"/>
                </a:ext>
              </a:extLst>
            </p:cNvPr>
            <p:cNvSpPr txBox="1"/>
            <p:nvPr/>
          </p:nvSpPr>
          <p:spPr>
            <a:xfrm>
              <a:off x="2239276" y="2514921"/>
              <a:ext cx="703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effectLst>
                    <a:outerShdw blurRad="63500" sx="120000" sy="120000" algn="ctr" rotWithShape="0">
                      <a:prstClr val="black">
                        <a:alpha val="8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🔒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9B96BAB-82B3-FB6B-F338-BCC619F69229}"/>
              </a:ext>
            </a:extLst>
          </p:cNvPr>
          <p:cNvGrpSpPr/>
          <p:nvPr/>
        </p:nvGrpSpPr>
        <p:grpSpPr>
          <a:xfrm>
            <a:off x="5663584" y="5203317"/>
            <a:ext cx="703699" cy="584775"/>
            <a:chOff x="2239276" y="2514921"/>
            <a:chExt cx="703699" cy="584775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C5AF907B-AC63-A675-6A07-15A667D68E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1646" y="2630667"/>
              <a:ext cx="556299" cy="369924"/>
            </a:xfrm>
            <a:prstGeom prst="rect">
              <a:avLst/>
            </a:prstGeom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C676A1D-79C9-9D39-B159-6C5A7950AA79}"/>
                </a:ext>
              </a:extLst>
            </p:cNvPr>
            <p:cNvSpPr txBox="1"/>
            <p:nvPr/>
          </p:nvSpPr>
          <p:spPr>
            <a:xfrm>
              <a:off x="2239276" y="2514921"/>
              <a:ext cx="703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effectLst>
                    <a:outerShdw blurRad="63500" sx="120000" sy="120000" algn="ctr" rotWithShape="0">
                      <a:prstClr val="black">
                        <a:alpha val="8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🔒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367E918-AF1D-01E5-2FAB-768C9B722928}"/>
              </a:ext>
            </a:extLst>
          </p:cNvPr>
          <p:cNvGrpSpPr/>
          <p:nvPr/>
        </p:nvGrpSpPr>
        <p:grpSpPr>
          <a:xfrm rot="1174783">
            <a:off x="8311879" y="5384451"/>
            <a:ext cx="703699" cy="584775"/>
            <a:chOff x="2239276" y="2514921"/>
            <a:chExt cx="703699" cy="584775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6F657D64-5001-BF3D-60ED-9F148F2D77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1646" y="2630667"/>
              <a:ext cx="556299" cy="369924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922A588-18E3-3FDD-1BE2-F0E6ECD01EC5}"/>
                </a:ext>
              </a:extLst>
            </p:cNvPr>
            <p:cNvSpPr txBox="1"/>
            <p:nvPr/>
          </p:nvSpPr>
          <p:spPr>
            <a:xfrm>
              <a:off x="2239276" y="2514921"/>
              <a:ext cx="703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effectLst>
                    <a:outerShdw blurRad="63500" sx="120000" sy="120000" algn="ctr" rotWithShape="0">
                      <a:prstClr val="black">
                        <a:alpha val="8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🔒</a:t>
              </a:r>
            </a:p>
          </p:txBody>
        </p:sp>
      </p:grp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FFF782C5-02E0-A096-7A7C-D7312FC4B27C}"/>
              </a:ext>
            </a:extLst>
          </p:cNvPr>
          <p:cNvGrpSpPr/>
          <p:nvPr/>
        </p:nvGrpSpPr>
        <p:grpSpPr>
          <a:xfrm>
            <a:off x="8352422" y="5810857"/>
            <a:ext cx="687241" cy="200025"/>
            <a:chOff x="6722565" y="4086225"/>
            <a:chExt cx="1535610" cy="295275"/>
          </a:xfrm>
        </p:grpSpPr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D225C5FC-2821-E393-52D0-520DABFE9BF8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4E8B4095-DA28-ADE5-F5CB-D1C50E5E62E7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504C80-0B9C-B8E0-915F-AE90ADADA224}"/>
              </a:ext>
            </a:extLst>
          </p:cNvPr>
          <p:cNvSpPr txBox="1"/>
          <p:nvPr/>
        </p:nvSpPr>
        <p:spPr>
          <a:xfrm>
            <a:off x="1114569" y="5723923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4766A84-22DE-0689-5CB3-CAEEF1845C8C}"/>
              </a:ext>
            </a:extLst>
          </p:cNvPr>
          <p:cNvSpPr txBox="1"/>
          <p:nvPr/>
        </p:nvSpPr>
        <p:spPr>
          <a:xfrm>
            <a:off x="10851900" y="5667029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effectLst>
                  <a:outerShdw blurRad="127000" sx="140000" sy="140000" algn="ctr" rotWithShape="0">
                    <a:srgbClr val="0070C0">
                      <a:alpha val="7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🔑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C4E2131-BB23-0333-124A-B9440677AB07}"/>
              </a:ext>
            </a:extLst>
          </p:cNvPr>
          <p:cNvSpPr txBox="1"/>
          <p:nvPr/>
        </p:nvSpPr>
        <p:spPr>
          <a:xfrm>
            <a:off x="1276781" y="6057116"/>
            <a:ext cx="1426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受信者の公開鍵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B67D509-E5B4-AE85-49AC-2FFB5FDF8971}"/>
              </a:ext>
            </a:extLst>
          </p:cNvPr>
          <p:cNvSpPr txBox="1"/>
          <p:nvPr/>
        </p:nvSpPr>
        <p:spPr>
          <a:xfrm>
            <a:off x="10633489" y="6057116"/>
            <a:ext cx="1426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受信者の秘密鍵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13B74F7-ED2F-70EC-556D-0F7B8D304443}"/>
              </a:ext>
            </a:extLst>
          </p:cNvPr>
          <p:cNvGrpSpPr/>
          <p:nvPr/>
        </p:nvGrpSpPr>
        <p:grpSpPr>
          <a:xfrm>
            <a:off x="10287531" y="5203317"/>
            <a:ext cx="703699" cy="584775"/>
            <a:chOff x="2239276" y="2514921"/>
            <a:chExt cx="703699" cy="584775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25073DDA-4A18-40B7-355C-24708A531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1646" y="2630667"/>
              <a:ext cx="556299" cy="369924"/>
            </a:xfrm>
            <a:prstGeom prst="rect">
              <a:avLst/>
            </a:prstGeom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7E62041-3C71-5611-01BB-94DA0726E592}"/>
                </a:ext>
              </a:extLst>
            </p:cNvPr>
            <p:cNvSpPr txBox="1"/>
            <p:nvPr/>
          </p:nvSpPr>
          <p:spPr>
            <a:xfrm>
              <a:off x="2239276" y="2514921"/>
              <a:ext cx="703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effectLst>
                    <a:outerShdw blurRad="63500" sx="120000" sy="120000" algn="ctr" rotWithShape="0">
                      <a:prstClr val="black">
                        <a:alpha val="80000"/>
                      </a:prst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39502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A8A8198-9026-69FD-8323-EA8CD6718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おしまい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1CC7EC-BF00-6E67-C297-A28075E47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3054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C025B09-5936-00BE-673B-2205D0299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メールが届く仕組み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C6D835-9944-2BA8-B285-D5D6AF021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376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2D5C4D8A-FF17-9C3F-FB87-37496ED30239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A10E767-49B2-CBE3-F33C-98661BEB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メールが届く経路の全体像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6FC94759-7937-36EB-3E64-C974C410C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666779"/>
          </a:xfrm>
        </p:spPr>
        <p:txBody>
          <a:bodyPr/>
          <a:lstStyle/>
          <a:p>
            <a:pPr>
              <a:buFont typeface="Meiryo UI" panose="020B0604030504040204" pitchFamily="50" charset="-128"/>
              <a:buChar char="※"/>
            </a:pPr>
            <a:r>
              <a:rPr lang="ja-JP" altLang="en-US" dirty="0"/>
              <a:t>簡略化しています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EFCB2AF-1ACE-5F87-42B0-11BCEF15E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8" y="2581109"/>
            <a:ext cx="670442" cy="807578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DB6A0D90-93AB-C04B-4A8F-C45137D5FAF7}"/>
              </a:ext>
            </a:extLst>
          </p:cNvPr>
          <p:cNvGrpSpPr/>
          <p:nvPr/>
        </p:nvGrpSpPr>
        <p:grpSpPr>
          <a:xfrm>
            <a:off x="10464983" y="2700418"/>
            <a:ext cx="988682" cy="568960"/>
            <a:chOff x="4119937" y="1417874"/>
            <a:chExt cx="5342562" cy="3074501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09A9421E-ED68-E38A-3DA0-306F0F3522A5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FE84B2B9-3E86-549B-CF5F-26BE011274F4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A7BAAF46-61E0-B5ED-C3EF-AA962E452400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9D5C7B94-6FE7-4490-9794-AA92DD2298F3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4E601184-74DA-7887-4E69-9E2D9F21EA02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BB85DBE8-B282-CEFE-D7FD-8073AAAC0495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7211ACDD-045B-CB43-97FD-1585918FDC7C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0B58CE8A-D162-39B1-1CFE-84F57F84296C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5D9D61CF-4987-72C6-E09E-39C2967113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2B1F9246-1F02-F104-3BC5-02523C209E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A780B181-0BEB-DEC6-1976-DCCF497400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FDE83745-F059-F656-8EB8-6852ED1541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BA88B862-2ABF-B6F2-4390-FE7171A4D2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11245C3C-4674-6C06-4B6A-FD938CB271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E04294D4-EB3A-0B10-CB8F-D4664E7E0A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57F0118D-6013-322F-91AB-5252ECF7E2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0AB51830-5B55-EB65-BC97-E92125D1B6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38428C22-C77C-FAB0-E24F-CDB380187E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F874E113-0F8C-691C-C298-C78F9B4975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FBEA84A3-C925-A58B-E215-5A5C9083D8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023B197-7623-C7ED-372A-8284D786AB27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E4C7734C-266E-15FB-51D0-51BCE19AEB8D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334552BC-FA91-C913-522D-74DA63122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E652BC87-1FA0-BEDE-FE0B-60FA8C6936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C2DDDCD9-A425-85ED-88CE-7C2F568D87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B389FF7B-0B4D-518D-3D3D-BEB39E6C3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B84C6C23-CC42-A783-7ACA-E1B6D50302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699E8047-903F-8C71-0716-962045CB9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7D35558D-73ED-E7B9-2568-63BF4B7CC4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399F2775-D2ED-4437-D236-D248A41C53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6ED75DE2-F4C3-5D3C-0E34-D187D6EA49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812083FB-D60B-1961-9C8F-5E25F2127D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4C65D234-1412-E67D-6C8D-FE11FCFA98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>
                <a:extLst>
                  <a:ext uri="{FF2B5EF4-FFF2-40B4-BE49-F238E27FC236}">
                    <a16:creationId xmlns:a16="http://schemas.microsoft.com/office/drawing/2014/main" id="{E3A4C62A-ACEC-9732-1E49-F03C10B8DB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DA32B82-DC92-4231-596E-1C489ECB770F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6EF56F71-B3E0-F01E-779C-CAE65660F1C2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3DFB4EE7-0892-2CF7-6746-0700449B803B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F425F771-F62C-5DDD-3F5E-29B343767474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61F68B01-4092-A8CE-B567-C10DE1468DB1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F5AFD99A-5AEB-9D22-24B2-A5BCE2F0EFF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4D91ED43-43C1-B6C8-14B7-60C506B949FC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8865D11E-BF24-606E-1E05-B72309A039F2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0C9B79CD-5269-7D17-5C41-9B34654EF354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46C2AA93-5704-1B9F-2F07-45BDD55B7683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EBF36413-77C7-F71B-F1EA-8EC33209277F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4CDFE674-2CBC-4522-A45B-8AB251E3F518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222673BE-9939-CA35-C62D-88D39C138C59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C14A2B5D-39A3-840C-7A36-CDABB0850FDA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40AED79E-528D-0704-F070-83A65F49309A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7431E04C-75DD-FADA-E2B7-DCFDF6DBA822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6FB8332-0B4F-1B17-45D9-D5512588A80A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77FB1E5-19DF-33B4-7B0B-D9731FCA7DF8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7286818-3BB0-1ABF-99A7-DA15ACF0B701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2FB96E5-016F-7E1E-D3C3-27985B124574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B34E1E19-FF55-0F85-33DC-5FE0BAA28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B2DB9F2A-F29D-D265-6A44-EB0D9128F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B3FC25F-574F-B679-7CFE-778323E42C89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1C4DADAB-FDA4-92F5-6F3E-4691A0459570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B9648FF6-CE64-FBB9-49F2-04A6226DB551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9FA044EA-D0EC-69EA-32C3-0B05FF246A02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967E3EFE-163E-B304-C134-1424050DA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1FDBCD59-E000-7EE9-137D-7A5E8AE26B6B}"/>
              </a:ext>
            </a:extLst>
          </p:cNvPr>
          <p:cNvSpPr txBox="1"/>
          <p:nvPr/>
        </p:nvSpPr>
        <p:spPr>
          <a:xfrm>
            <a:off x="1715363" y="3269378"/>
            <a:ext cx="196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①送信者は、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送信側メールサーバに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SMTP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でメールを送る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9793020A-41F1-4F0F-6281-A9DA8A93833D}"/>
              </a:ext>
            </a:extLst>
          </p:cNvPr>
          <p:cNvSpPr txBox="1"/>
          <p:nvPr/>
        </p:nvSpPr>
        <p:spPr>
          <a:xfrm>
            <a:off x="5026794" y="3269378"/>
            <a:ext cx="2468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送信側メールサーバは、受信側メールサーバにそのメールを転送する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27DFD6C7-4ED8-8BFF-47DA-1AB0A7DDAE85}"/>
              </a:ext>
            </a:extLst>
          </p:cNvPr>
          <p:cNvSpPr txBox="1"/>
          <p:nvPr/>
        </p:nvSpPr>
        <p:spPr>
          <a:xfrm>
            <a:off x="7301617" y="3577998"/>
            <a:ext cx="210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③受信側メールサーバは、受信したメールをメールボックスに入れる</a:t>
            </a:r>
          </a:p>
        </p:txBody>
      </p:sp>
      <p:sp>
        <p:nvSpPr>
          <p:cNvPr id="75" name="矢印: 右 74">
            <a:extLst>
              <a:ext uri="{FF2B5EF4-FFF2-40B4-BE49-F238E27FC236}">
                <a16:creationId xmlns:a16="http://schemas.microsoft.com/office/drawing/2014/main" id="{3F95A5FE-7430-9173-18BF-D54FE7BB66E7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6C186BCD-B781-DAB3-E3C0-BD98E7F54350}"/>
              </a:ext>
            </a:extLst>
          </p:cNvPr>
          <p:cNvSpPr txBox="1"/>
          <p:nvPr/>
        </p:nvSpPr>
        <p:spPr>
          <a:xfrm>
            <a:off x="9531203" y="3351720"/>
            <a:ext cx="24685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④受信者は、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受信側メールサーバにメールが無いか見に行き、メールが届いているのを見つける</a:t>
            </a:r>
          </a:p>
        </p:txBody>
      </p:sp>
    </p:spTree>
    <p:extLst>
      <p:ext uri="{BB962C8B-B14F-4D97-AF65-F5344CB8AC3E}">
        <p14:creationId xmlns:p14="http://schemas.microsoft.com/office/powerpoint/2010/main" val="1463215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6ED23-0BD7-3299-7DAA-45751F9CB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電子メールには</a:t>
            </a:r>
            <a:r>
              <a:rPr kumimoji="1" lang="en-US" altLang="ja-JP" dirty="0"/>
              <a:t>To</a:t>
            </a:r>
            <a:r>
              <a:rPr kumimoji="1" lang="ja-JP" altLang="en-US" dirty="0"/>
              <a:t>も</a:t>
            </a:r>
            <a:r>
              <a:rPr lang="en-US" altLang="ja-JP" dirty="0"/>
              <a:t>From</a:t>
            </a:r>
            <a:r>
              <a:rPr lang="ja-JP" altLang="en-US" dirty="0"/>
              <a:t>も</a:t>
            </a:r>
            <a:r>
              <a:rPr kumimoji="1" lang="en-US" altLang="ja-JP" dirty="0"/>
              <a:t>2</a:t>
            </a:r>
            <a:r>
              <a:rPr kumimoji="1" lang="ja-JP" altLang="en-US" dirty="0"/>
              <a:t>組ある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34F6F0F-8EE2-5E56-A3A6-E439F7289154}"/>
              </a:ext>
            </a:extLst>
          </p:cNvPr>
          <p:cNvGrpSpPr/>
          <p:nvPr/>
        </p:nvGrpSpPr>
        <p:grpSpPr>
          <a:xfrm>
            <a:off x="998012" y="1420213"/>
            <a:ext cx="4564588" cy="3351812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95CC4D3-CD55-1E5B-AE72-F47AB4C4B769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bosscat@example.jp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mike@example.com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二等辺三角形 5">
              <a:extLst>
                <a:ext uri="{FF2B5EF4-FFF2-40B4-BE49-F238E27FC236}">
                  <a16:creationId xmlns:a16="http://schemas.microsoft.com/office/drawing/2014/main" id="{0E99B9DA-0A9C-E33B-AB2F-21C609AC0C1A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四角形: メモ 6">
            <a:extLst>
              <a:ext uri="{FF2B5EF4-FFF2-40B4-BE49-F238E27FC236}">
                <a16:creationId xmlns:a16="http://schemas.microsoft.com/office/drawing/2014/main" id="{AB74BC7E-1662-9C2E-2336-9737A4302C6A}"/>
              </a:ext>
            </a:extLst>
          </p:cNvPr>
          <p:cNvSpPr/>
          <p:nvPr/>
        </p:nvSpPr>
        <p:spPr>
          <a:xfrm>
            <a:off x="6386665" y="1619744"/>
            <a:ext cx="4071785" cy="2952750"/>
          </a:xfrm>
          <a:prstGeom prst="foldedCorner">
            <a:avLst/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mike@example.com</a:t>
            </a: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今年のカリカリについて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今年のカリカリは塩気控えめがトレンド。まろやかなツナ風味が流行るでしょう。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2A39DB8-6633-60AF-122D-E3DA66738DC5}"/>
              </a:ext>
            </a:extLst>
          </p:cNvPr>
          <p:cNvSpPr txBox="1"/>
          <p:nvPr/>
        </p:nvSpPr>
        <p:spPr>
          <a:xfrm>
            <a:off x="1513110" y="4890576"/>
            <a:ext cx="35414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エンベロープ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、エンベロープ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From</a:t>
            </a: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「封筒」に書かれたあて先。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送信先メールサーバに届くまでは、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基本的にこちらを見て配送される。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4969F4-C949-1684-7274-FA500C745CD9}"/>
              </a:ext>
            </a:extLst>
          </p:cNvPr>
          <p:cNvSpPr txBox="1"/>
          <p:nvPr/>
        </p:nvSpPr>
        <p:spPr>
          <a:xfrm>
            <a:off x="6914773" y="4890576"/>
            <a:ext cx="30155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ヘッダー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、ヘッダー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From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メール本体に書かれたあて先。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受信者がメールソフト上で</a:t>
            </a:r>
            <a:b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実際に目にするのはこちら。</a:t>
            </a:r>
          </a:p>
        </p:txBody>
      </p:sp>
    </p:spTree>
    <p:extLst>
      <p:ext uri="{BB962C8B-B14F-4D97-AF65-F5344CB8AC3E}">
        <p14:creationId xmlns:p14="http://schemas.microsoft.com/office/powerpoint/2010/main" val="404813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51BE9-A683-703E-6E1A-7045D3FDC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0D83F9-2EB4-8313-DA58-8E91153B9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このように分けて使われる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CD1E53-B3A6-CDA4-FB02-A9CCB687F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1128511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/>
              <a:t>mike@example.com</a:t>
            </a:r>
            <a:r>
              <a:rPr lang="ja-JP" altLang="en-US" dirty="0"/>
              <a:t>がメールを</a:t>
            </a:r>
            <a:br>
              <a:rPr lang="en-US" altLang="ja-JP" dirty="0"/>
            </a:br>
            <a:r>
              <a:rPr lang="en-US" altLang="ja-JP" dirty="0" err="1"/>
              <a:t>To:bosscat@example.jp</a:t>
            </a:r>
            <a:r>
              <a:rPr lang="en-US" altLang="ja-JP" dirty="0"/>
              <a:t> </a:t>
            </a:r>
            <a:r>
              <a:rPr lang="en-US" altLang="ja-JP" dirty="0" err="1"/>
              <a:t>BCC:tomcat@example.net</a:t>
            </a:r>
            <a:br>
              <a:rPr lang="en-US" altLang="ja-JP" dirty="0"/>
            </a:br>
            <a:r>
              <a:rPr lang="ja-JP" altLang="en-US" dirty="0"/>
              <a:t>で送ったら、メールソフトは以下の</a:t>
            </a:r>
            <a:r>
              <a:rPr lang="en-US" altLang="ja-JP" dirty="0"/>
              <a:t>2</a:t>
            </a:r>
            <a:r>
              <a:rPr lang="ja-JP" altLang="en-US" dirty="0"/>
              <a:t>通に分けて送信してくれる。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9A6E0E0-45FE-CAA7-C434-06BC84FD4B2C}"/>
              </a:ext>
            </a:extLst>
          </p:cNvPr>
          <p:cNvGrpSpPr/>
          <p:nvPr/>
        </p:nvGrpSpPr>
        <p:grpSpPr>
          <a:xfrm>
            <a:off x="998012" y="2345246"/>
            <a:ext cx="4564588" cy="3351812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CF9107C-1814-707B-7A59-66D6FBCD92A2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bosscat@example.jp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mike@example.com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二等辺三角形 5">
              <a:extLst>
                <a:ext uri="{FF2B5EF4-FFF2-40B4-BE49-F238E27FC236}">
                  <a16:creationId xmlns:a16="http://schemas.microsoft.com/office/drawing/2014/main" id="{A9E822C5-64BB-2AC9-9D96-188D21CB525D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四角形: メモ 6">
            <a:extLst>
              <a:ext uri="{FF2B5EF4-FFF2-40B4-BE49-F238E27FC236}">
                <a16:creationId xmlns:a16="http://schemas.microsoft.com/office/drawing/2014/main" id="{A7FD03C8-6C4E-9CAB-F8BB-82BF1096DA39}"/>
              </a:ext>
            </a:extLst>
          </p:cNvPr>
          <p:cNvSpPr/>
          <p:nvPr/>
        </p:nvSpPr>
        <p:spPr>
          <a:xfrm>
            <a:off x="2024215" y="2222205"/>
            <a:ext cx="4071785" cy="2594838"/>
          </a:xfrm>
          <a:prstGeom prst="foldedCorner">
            <a:avLst/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mike@example.com</a:t>
            </a: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今年のカリカリについて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今年のカリカリは塩気控えめがトレンド。まろやかなツナ風味が流行るでしょう。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77F9B2-6B06-E1D4-2B4C-E9344CECA4DB}"/>
              </a:ext>
            </a:extLst>
          </p:cNvPr>
          <p:cNvSpPr txBox="1"/>
          <p:nvPr/>
        </p:nvSpPr>
        <p:spPr>
          <a:xfrm>
            <a:off x="1965190" y="5964464"/>
            <a:ext cx="2637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こちらが</a:t>
            </a:r>
            <a:r>
              <a:rPr kumimoji="1" lang="en-US" altLang="ja-JP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bosscat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に届く分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765234E-58FC-BEBC-9ED3-6FC3ADC09589}"/>
              </a:ext>
            </a:extLst>
          </p:cNvPr>
          <p:cNvSpPr txBox="1"/>
          <p:nvPr/>
        </p:nvSpPr>
        <p:spPr>
          <a:xfrm>
            <a:off x="7140446" y="5964464"/>
            <a:ext cx="25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こちらが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tomcat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に届く分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B546181-049C-BBD3-CCD4-614D1115E588}"/>
              </a:ext>
            </a:extLst>
          </p:cNvPr>
          <p:cNvGrpSpPr/>
          <p:nvPr/>
        </p:nvGrpSpPr>
        <p:grpSpPr>
          <a:xfrm>
            <a:off x="6789212" y="2345246"/>
            <a:ext cx="4564588" cy="3351812"/>
            <a:chOff x="693275" y="3667601"/>
            <a:chExt cx="2032846" cy="1420878"/>
          </a:xfrm>
          <a:solidFill>
            <a:srgbClr val="FFC000"/>
          </a:solidFill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FA9FFEC9-DB2D-07D1-7344-8D79FD3B2528}"/>
                </a:ext>
              </a:extLst>
            </p:cNvPr>
            <p:cNvSpPr/>
            <p:nvPr/>
          </p:nvSpPr>
          <p:spPr>
            <a:xfrm>
              <a:off x="696405" y="3667601"/>
              <a:ext cx="2029716" cy="1420878"/>
            </a:xfrm>
            <a:prstGeom prst="rect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>
                <a:tabLst>
                  <a:tab pos="809625" algn="l"/>
                </a:tabLst>
              </a:pPr>
              <a:r>
                <a:rPr kumimoji="1" lang="en-US" altLang="ja-JP" b="1" dirty="0">
                  <a:solidFill>
                    <a:schemeClr val="tx1"/>
                  </a:solidFill>
                </a:rPr>
                <a:t>To:	tomcat@example.net</a:t>
              </a:r>
            </a:p>
            <a:p>
              <a:pPr>
                <a:tabLst>
                  <a:tab pos="809625" algn="l"/>
                </a:tabLst>
              </a:pPr>
              <a:r>
                <a:rPr lang="en-US" altLang="ja-JP" b="1" dirty="0">
                  <a:solidFill>
                    <a:schemeClr val="tx1"/>
                  </a:solidFill>
                </a:rPr>
                <a:t>From:	mike@example.com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二等辺三角形 11">
              <a:extLst>
                <a:ext uri="{FF2B5EF4-FFF2-40B4-BE49-F238E27FC236}">
                  <a16:creationId xmlns:a16="http://schemas.microsoft.com/office/drawing/2014/main" id="{70EED146-D683-FAF9-DC74-AF92DC2912B2}"/>
                </a:ext>
              </a:extLst>
            </p:cNvPr>
            <p:cNvSpPr/>
            <p:nvPr/>
          </p:nvSpPr>
          <p:spPr>
            <a:xfrm flipV="1">
              <a:off x="693275" y="3667601"/>
              <a:ext cx="2029716" cy="752275"/>
            </a:xfrm>
            <a:prstGeom prst="triangle">
              <a:avLst/>
            </a:prstGeom>
            <a:grpFill/>
            <a:ln w="34925"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四角形: メモ 12">
            <a:extLst>
              <a:ext uri="{FF2B5EF4-FFF2-40B4-BE49-F238E27FC236}">
                <a16:creationId xmlns:a16="http://schemas.microsoft.com/office/drawing/2014/main" id="{8F9C20FE-6B8B-1F4B-317E-CA06224355C2}"/>
              </a:ext>
            </a:extLst>
          </p:cNvPr>
          <p:cNvSpPr/>
          <p:nvPr/>
        </p:nvSpPr>
        <p:spPr>
          <a:xfrm>
            <a:off x="7815415" y="2222205"/>
            <a:ext cx="4071785" cy="2594838"/>
          </a:xfrm>
          <a:prstGeom prst="foldedCorner">
            <a:avLst/>
          </a:prstGeom>
          <a:solidFill>
            <a:srgbClr val="FFFFCC"/>
          </a:solidFill>
          <a:ln w="3492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To:	bosscat@example.jp</a:t>
            </a:r>
          </a:p>
          <a:p>
            <a:pPr>
              <a:tabLst>
                <a:tab pos="809625" algn="l"/>
              </a:tabLst>
            </a:pPr>
            <a:r>
              <a:rPr lang="en-US" altLang="ja-JP" dirty="0">
                <a:solidFill>
                  <a:schemeClr val="tx1"/>
                </a:solidFill>
              </a:rPr>
              <a:t>From:	mike@example.com</a:t>
            </a: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表題</a:t>
            </a:r>
            <a:r>
              <a:rPr lang="en-US" altLang="ja-JP" dirty="0">
                <a:solidFill>
                  <a:schemeClr val="tx1"/>
                </a:solidFill>
              </a:rPr>
              <a:t>:	</a:t>
            </a:r>
            <a:r>
              <a:rPr lang="ja-JP" altLang="en-US" dirty="0">
                <a:solidFill>
                  <a:schemeClr val="tx1"/>
                </a:solidFill>
              </a:rPr>
              <a:t>今年のカリカリについて</a:t>
            </a: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endParaRPr lang="en-US" altLang="ja-JP" dirty="0">
              <a:solidFill>
                <a:schemeClr val="tx1"/>
              </a:solidFill>
            </a:endParaRPr>
          </a:p>
          <a:p>
            <a:pPr>
              <a:tabLst>
                <a:tab pos="809625" algn="l"/>
              </a:tabLst>
            </a:pPr>
            <a:r>
              <a:rPr lang="ja-JP" altLang="en-US" dirty="0">
                <a:solidFill>
                  <a:schemeClr val="tx1"/>
                </a:solidFill>
              </a:rPr>
              <a:t>今年のカリカリは塩気控えめがトレンド。まろやかなツナ風味が流行るでしょう。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365014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637193E-F608-5A6B-67A1-94FE82A8C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実はリアルタイム処理じゃない</a:t>
            </a:r>
            <a:br>
              <a:rPr lang="en-US" altLang="ja-JP" dirty="0"/>
            </a:br>
            <a:r>
              <a:rPr lang="ja-JP" altLang="en-US" dirty="0"/>
              <a:t>（電子メールは遅延が当たり前）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F33403B-0FA1-DE58-2A98-116DC17CC8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9785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2A1F9-A8F7-6E4E-D7E2-028C3E573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矢印: 右 68">
            <a:extLst>
              <a:ext uri="{FF2B5EF4-FFF2-40B4-BE49-F238E27FC236}">
                <a16:creationId xmlns:a16="http://schemas.microsoft.com/office/drawing/2014/main" id="{6D618A86-4370-3EDF-305E-206D3F02CD1C}"/>
              </a:ext>
            </a:extLst>
          </p:cNvPr>
          <p:cNvSpPr/>
          <p:nvPr/>
        </p:nvSpPr>
        <p:spPr>
          <a:xfrm>
            <a:off x="1679295" y="2808712"/>
            <a:ext cx="2068861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71A5B13-57B3-DB37-CCAF-3CD23872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実はリアルタイム処理じゃない</a:t>
            </a:r>
          </a:p>
        </p:txBody>
      </p:sp>
      <p:sp>
        <p:nvSpPr>
          <p:cNvPr id="57" name="コンテンツ プレースホルダー 56">
            <a:extLst>
              <a:ext uri="{FF2B5EF4-FFF2-40B4-BE49-F238E27FC236}">
                <a16:creationId xmlns:a16="http://schemas.microsoft.com/office/drawing/2014/main" id="{896F9257-3B3B-0696-1B71-B6220013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666779"/>
          </a:xfrm>
        </p:spPr>
        <p:txBody>
          <a:bodyPr/>
          <a:lstStyle/>
          <a:p>
            <a:pPr>
              <a:buFont typeface="Meiryo UI" panose="020B0604030504040204" pitchFamily="50" charset="-128"/>
              <a:buChar char="※"/>
            </a:pPr>
            <a:r>
              <a:rPr lang="ja-JP" altLang="en-US" dirty="0"/>
              <a:t>簡略化しています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2F6CD2B-0DFB-D544-9C9A-BB4B0EE3B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8" y="2581109"/>
            <a:ext cx="670442" cy="807578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E5EABA0-B976-BB5A-1A7A-0C80A737BFAB}"/>
              </a:ext>
            </a:extLst>
          </p:cNvPr>
          <p:cNvGrpSpPr/>
          <p:nvPr/>
        </p:nvGrpSpPr>
        <p:grpSpPr>
          <a:xfrm>
            <a:off x="10464983" y="2700418"/>
            <a:ext cx="988682" cy="568960"/>
            <a:chOff x="4119937" y="1417874"/>
            <a:chExt cx="5342562" cy="3074501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BD1A8496-9598-8D93-2AC9-1E4992E71053}"/>
                </a:ext>
              </a:extLst>
            </p:cNvPr>
            <p:cNvGrpSpPr/>
            <p:nvPr/>
          </p:nvGrpSpPr>
          <p:grpSpPr>
            <a:xfrm>
              <a:off x="4119937" y="1417874"/>
              <a:ext cx="5342562" cy="3074501"/>
              <a:chOff x="4119937" y="1417874"/>
              <a:chExt cx="5342562" cy="3074501"/>
            </a:xfrm>
          </p:grpSpPr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FFD33120-B962-6B32-445B-FD1C58C608D5}"/>
                  </a:ext>
                </a:extLst>
              </p:cNvPr>
              <p:cNvSpPr/>
              <p:nvPr/>
            </p:nvSpPr>
            <p:spPr>
              <a:xfrm>
                <a:off x="4119937" y="3550117"/>
                <a:ext cx="5342562" cy="775303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>
                  <a:solidFill>
                    <a:schemeClr val="dk1"/>
                  </a:solidFill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C13D9206-55DD-0D72-BD81-467BD88ED5FC}"/>
                  </a:ext>
                </a:extLst>
              </p:cNvPr>
              <p:cNvSpPr/>
              <p:nvPr/>
            </p:nvSpPr>
            <p:spPr>
              <a:xfrm>
                <a:off x="5044611" y="1417874"/>
                <a:ext cx="3493214" cy="213224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696138FA-123A-5D0D-6AD5-EC73BEE4053C}"/>
                  </a:ext>
                </a:extLst>
              </p:cNvPr>
              <p:cNvSpPr/>
              <p:nvPr/>
            </p:nvSpPr>
            <p:spPr>
              <a:xfrm>
                <a:off x="4119937" y="4325420"/>
                <a:ext cx="5342562" cy="16695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6DA1E726-B7F8-798C-2E30-A1AD60B3E934}"/>
                  </a:ext>
                </a:extLst>
              </p:cNvPr>
              <p:cNvSpPr/>
              <p:nvPr/>
            </p:nvSpPr>
            <p:spPr>
              <a:xfrm>
                <a:off x="5167901" y="1501351"/>
                <a:ext cx="3246635" cy="19276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48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0D722CDC-7366-F5C9-AF71-47AC3AD8005F}"/>
                  </a:ext>
                </a:extLst>
              </p:cNvPr>
              <p:cNvSpPr/>
              <p:nvPr/>
            </p:nvSpPr>
            <p:spPr>
              <a:xfrm>
                <a:off x="6210728" y="4035770"/>
                <a:ext cx="1160980" cy="248752"/>
              </a:xfrm>
              <a:custGeom>
                <a:avLst/>
                <a:gdLst>
                  <a:gd name="csX0" fmla="*/ 924674 w 5342562"/>
                  <a:gd name="csY0" fmla="*/ 0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2000432 h 2775735"/>
                  <a:gd name="csX1" fmla="*/ 4417888 w 5342562"/>
                  <a:gd name="csY1" fmla="*/ 0 h 2775735"/>
                  <a:gd name="csX2" fmla="*/ 4417888 w 5342562"/>
                  <a:gd name="csY2" fmla="*/ 2000432 h 2775735"/>
                  <a:gd name="csX3" fmla="*/ 5342562 w 5342562"/>
                  <a:gd name="csY3" fmla="*/ 2775735 h 2775735"/>
                  <a:gd name="csX4" fmla="*/ 0 w 5342562"/>
                  <a:gd name="csY4" fmla="*/ 2775735 h 2775735"/>
                  <a:gd name="csX5" fmla="*/ 924674 w 5342562"/>
                  <a:gd name="csY5" fmla="*/ 2000432 h 2775735"/>
                  <a:gd name="csX0" fmla="*/ 924674 w 5342562"/>
                  <a:gd name="csY0" fmla="*/ 0 h 775303"/>
                  <a:gd name="csX1" fmla="*/ 4417888 w 5342562"/>
                  <a:gd name="csY1" fmla="*/ 0 h 775303"/>
                  <a:gd name="csX2" fmla="*/ 5342562 w 5342562"/>
                  <a:gd name="csY2" fmla="*/ 775303 h 775303"/>
                  <a:gd name="csX3" fmla="*/ 0 w 5342562"/>
                  <a:gd name="csY3" fmla="*/ 775303 h 775303"/>
                  <a:gd name="csX4" fmla="*/ 924674 w 5342562"/>
                  <a:gd name="csY4" fmla="*/ 0 h 775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342562" h="775303">
                    <a:moveTo>
                      <a:pt x="924674" y="0"/>
                    </a:moveTo>
                    <a:lnTo>
                      <a:pt x="4417888" y="0"/>
                    </a:lnTo>
                    <a:lnTo>
                      <a:pt x="5342562" y="775303"/>
                    </a:lnTo>
                    <a:lnTo>
                      <a:pt x="0" y="775303"/>
                    </a:lnTo>
                    <a:lnTo>
                      <a:pt x="924674" y="0"/>
                    </a:ln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D4F38970-B4F8-37E3-BBD0-078991AE7FDF}"/>
                </a:ext>
              </a:extLst>
            </p:cNvPr>
            <p:cNvGrpSpPr/>
            <p:nvPr/>
          </p:nvGrpSpPr>
          <p:grpSpPr>
            <a:xfrm>
              <a:off x="5044611" y="3671234"/>
              <a:ext cx="3493214" cy="45719"/>
              <a:chOff x="711335" y="5780069"/>
              <a:chExt cx="9305968" cy="174661"/>
            </a:xfrm>
          </p:grpSpPr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83E857E6-37E2-3377-C8C3-44218AFBAF68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F3C6C464-04E0-3A0D-C0C3-68040E1273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6EB63469-1C3B-765B-5EE9-4F30F2622D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EF3D4A5B-C1FB-EFA9-CEE7-8C516FB867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11082426-B264-3B32-68CE-F0FA67F515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07B690B0-B187-8E67-E391-2F73CC699C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15F4C932-7B65-8D46-A47B-B59165023D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1A6FF5FF-A2EF-F134-6273-FDE964EA06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9EC3A134-34B2-A4C4-C1E3-88C74C0F7F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991E030B-6E89-DE1A-0F6D-D5E855955A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8DA1BE28-B4F5-EA0D-ABB2-57C61CF379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614D8867-8112-FACD-2B3A-EBE1FEBD9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3C0CDAC1-9823-3354-EB0D-920BB02C4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86330E95-4884-D9D2-6833-70DD05A243F9}"/>
                </a:ext>
              </a:extLst>
            </p:cNvPr>
            <p:cNvGrpSpPr/>
            <p:nvPr/>
          </p:nvGrpSpPr>
          <p:grpSpPr>
            <a:xfrm>
              <a:off x="4839824" y="3823096"/>
              <a:ext cx="3852000" cy="45719"/>
              <a:chOff x="711335" y="5780069"/>
              <a:chExt cx="9305968" cy="17466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B66C4465-19E6-7E4C-AF1A-8D29F1910DFF}"/>
                  </a:ext>
                </a:extLst>
              </p:cNvPr>
              <p:cNvCxnSpPr/>
              <p:nvPr/>
            </p:nvCxnSpPr>
            <p:spPr>
              <a:xfrm>
                <a:off x="711335" y="5951734"/>
                <a:ext cx="9305968" cy="0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1752EBD9-90D6-47AF-2D0A-F22B0B5248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01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23446AF9-5E43-8D1A-6ED1-9F12F6FA04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5175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453EABE1-5B31-B495-4FAB-11B5AEDC80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35338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F53E79E7-9B45-7E17-7154-872159BDE3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5501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7952E047-5385-28A1-AA09-B02293D4A4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55664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5B863002-122F-6CE3-1B7C-ACEA5B8AD0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65827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B824DFBE-F719-CBC6-7CDA-F23AC4FD32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75990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ACBA7195-57C9-3984-F186-75030F7464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615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5390A62B-72EA-AE72-6EBF-F2656DAC71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6316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B6A71E45-58C8-A918-7CB3-667F083310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479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A5F9E84E-6BF0-A79C-1013-E46B4FBE99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6642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>
                <a:extLst>
                  <a:ext uri="{FF2B5EF4-FFF2-40B4-BE49-F238E27FC236}">
                    <a16:creationId xmlns:a16="http://schemas.microsoft.com/office/drawing/2014/main" id="{0C720CB0-69DA-8F92-D365-5178556382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26803" y="5780069"/>
                <a:ext cx="0" cy="174661"/>
              </a:xfrm>
              <a:prstGeom prst="line">
                <a:avLst/>
              </a:prstGeom>
              <a:ln w="3175"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7E1B55BE-7902-854B-36CC-7406742EA7CC}"/>
              </a:ext>
            </a:extLst>
          </p:cNvPr>
          <p:cNvGrpSpPr/>
          <p:nvPr/>
        </p:nvGrpSpPr>
        <p:grpSpPr>
          <a:xfrm>
            <a:off x="3890776" y="2809213"/>
            <a:ext cx="970626" cy="369924"/>
            <a:chOff x="2626242" y="2849526"/>
            <a:chExt cx="1520456" cy="579474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67D03286-32F3-815E-3F65-A03FAAA3157C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939C89D7-1B5C-5A52-9673-2265B3423821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SMTP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FBD3D0FF-4198-47B6-1260-6D2E45913BD9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FD8DB38F-FC55-6D73-C236-79C2AAB823AD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FB856DF7-C7D9-B91C-A516-3B1A4E678EC7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B7A4C66F-6EAE-F9D5-1CC0-0DCDAC0E0959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DE13BAA2-9388-08B3-3CB2-826BEA87882E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0B9BDCE2-9CA6-40B9-2A72-60C79A6537E1}"/>
              </a:ext>
            </a:extLst>
          </p:cNvPr>
          <p:cNvGrpSpPr/>
          <p:nvPr/>
        </p:nvGrpSpPr>
        <p:grpSpPr>
          <a:xfrm>
            <a:off x="7618754" y="2809213"/>
            <a:ext cx="970626" cy="369924"/>
            <a:chOff x="2626242" y="2849526"/>
            <a:chExt cx="1520456" cy="579474"/>
          </a:xfrm>
          <a:solidFill>
            <a:schemeClr val="accent3"/>
          </a:solidFill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DB4380E7-0E4A-5382-3F3A-F7B69350EA7E}"/>
                </a:ext>
              </a:extLst>
            </p:cNvPr>
            <p:cNvSpPr/>
            <p:nvPr/>
          </p:nvSpPr>
          <p:spPr>
            <a:xfrm>
              <a:off x="2626242" y="2849526"/>
              <a:ext cx="1520456" cy="579474"/>
            </a:xfrm>
            <a:prstGeom prst="roundRect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388A88E5-58B3-D02A-10A9-C98711639422}"/>
                </a:ext>
              </a:extLst>
            </p:cNvPr>
            <p:cNvSpPr/>
            <p:nvPr/>
          </p:nvSpPr>
          <p:spPr>
            <a:xfrm>
              <a:off x="3016776" y="2890801"/>
              <a:ext cx="1072771" cy="50009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メール</a:t>
              </a: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37413BB5-83CA-1749-48B4-69FBE4A50589}"/>
                </a:ext>
              </a:extLst>
            </p:cNvPr>
            <p:cNvCxnSpPr/>
            <p:nvPr/>
          </p:nvCxnSpPr>
          <p:spPr>
            <a:xfrm>
              <a:off x="2686050" y="2890801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5FA6823C-E76C-598E-FA27-01BDE23F22F5}"/>
                </a:ext>
              </a:extLst>
            </p:cNvPr>
            <p:cNvCxnSpPr/>
            <p:nvPr/>
          </p:nvCxnSpPr>
          <p:spPr>
            <a:xfrm>
              <a:off x="2686050" y="2997164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0315748-C2E5-180F-6D4D-1B8E5EF38268}"/>
                </a:ext>
              </a:extLst>
            </p:cNvPr>
            <p:cNvCxnSpPr/>
            <p:nvPr/>
          </p:nvCxnSpPr>
          <p:spPr>
            <a:xfrm>
              <a:off x="2686050" y="3103526"/>
              <a:ext cx="276225" cy="0"/>
            </a:xfrm>
            <a:prstGeom prst="lin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F2068B27-B056-F26A-A355-B253D762E6FD}"/>
                </a:ext>
              </a:extLst>
            </p:cNvPr>
            <p:cNvSpPr/>
            <p:nvPr/>
          </p:nvSpPr>
          <p:spPr>
            <a:xfrm>
              <a:off x="2686050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781B7B1F-EBD3-959D-573A-21E34E8322A5}"/>
                </a:ext>
              </a:extLst>
            </p:cNvPr>
            <p:cNvSpPr/>
            <p:nvPr/>
          </p:nvSpPr>
          <p:spPr>
            <a:xfrm>
              <a:off x="2823101" y="3183713"/>
              <a:ext cx="82550" cy="8255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EF69B8AA-5856-ADB5-BC50-8B50F660BA5B}"/>
              </a:ext>
            </a:extLst>
          </p:cNvPr>
          <p:cNvSpPr txBox="1"/>
          <p:nvPr/>
        </p:nvSpPr>
        <p:spPr>
          <a:xfrm>
            <a:off x="838200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送信者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4AC4191-FECC-4A77-DEC4-5FDEA60C87EE}"/>
              </a:ext>
            </a:extLst>
          </p:cNvPr>
          <p:cNvSpPr txBox="1"/>
          <p:nvPr/>
        </p:nvSpPr>
        <p:spPr>
          <a:xfrm>
            <a:off x="3681828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送信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6AF2020-4BD1-0E38-9FFD-D6D8A6CA863B}"/>
              </a:ext>
            </a:extLst>
          </p:cNvPr>
          <p:cNvSpPr txBox="1"/>
          <p:nvPr/>
        </p:nvSpPr>
        <p:spPr>
          <a:xfrm>
            <a:off x="7409806" y="1921837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メールサーバ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794EBD5-EC02-6770-373F-31A339CCCDC1}"/>
              </a:ext>
            </a:extLst>
          </p:cNvPr>
          <p:cNvSpPr txBox="1"/>
          <p:nvPr/>
        </p:nvSpPr>
        <p:spPr>
          <a:xfrm>
            <a:off x="10516043" y="192183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受信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5E0E4FC9-03DE-B048-70D0-C714D3EFE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093" y="2837988"/>
            <a:ext cx="441852" cy="293820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0A89F3EE-4951-EFF2-B489-6C2DA1DF2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5409">
            <a:off x="8517238" y="3059870"/>
            <a:ext cx="441852" cy="293820"/>
          </a:xfrm>
          <a:prstGeom prst="rect">
            <a:avLst/>
          </a:prstGeom>
        </p:spPr>
      </p:pic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45983EDD-4FB5-71DE-6605-70A17342FC42}"/>
              </a:ext>
            </a:extLst>
          </p:cNvPr>
          <p:cNvGrpSpPr/>
          <p:nvPr/>
        </p:nvGrpSpPr>
        <p:grpSpPr>
          <a:xfrm>
            <a:off x="8352422" y="3253678"/>
            <a:ext cx="687241" cy="200025"/>
            <a:chOff x="6722565" y="4086225"/>
            <a:chExt cx="1535610" cy="295275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3D3CC823-5CA3-8240-C6CC-937BDD4DF5E6}"/>
                </a:ext>
              </a:extLst>
            </p:cNvPr>
            <p:cNvSpPr/>
            <p:nvPr/>
          </p:nvSpPr>
          <p:spPr>
            <a:xfrm>
              <a:off x="7833270" y="4086225"/>
              <a:ext cx="424905" cy="29527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EEBE7457-F4C8-0802-94C9-69184EAEE10B}"/>
                </a:ext>
              </a:extLst>
            </p:cNvPr>
            <p:cNvSpPr/>
            <p:nvPr/>
          </p:nvSpPr>
          <p:spPr>
            <a:xfrm>
              <a:off x="6722565" y="4086225"/>
              <a:ext cx="1110705" cy="29527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0" name="矢印: 右 69">
            <a:extLst>
              <a:ext uri="{FF2B5EF4-FFF2-40B4-BE49-F238E27FC236}">
                <a16:creationId xmlns:a16="http://schemas.microsoft.com/office/drawing/2014/main" id="{86DAE8A0-CE2A-E293-F9A0-EF1FBF7F422F}"/>
              </a:ext>
            </a:extLst>
          </p:cNvPr>
          <p:cNvSpPr/>
          <p:nvPr/>
        </p:nvSpPr>
        <p:spPr>
          <a:xfrm>
            <a:off x="5004023" y="2808712"/>
            <a:ext cx="2468562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図 70">
            <a:extLst>
              <a:ext uri="{FF2B5EF4-FFF2-40B4-BE49-F238E27FC236}">
                <a16:creationId xmlns:a16="http://schemas.microsoft.com/office/drawing/2014/main" id="{50D1229F-5454-B622-964A-8A4910D50F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740" y="2837988"/>
            <a:ext cx="441852" cy="293820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41CFA202-CE8D-4134-9940-1B915F57449C}"/>
              </a:ext>
            </a:extLst>
          </p:cNvPr>
          <p:cNvSpPr txBox="1"/>
          <p:nvPr/>
        </p:nvSpPr>
        <p:spPr>
          <a:xfrm>
            <a:off x="1715363" y="3269378"/>
            <a:ext cx="196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①送信者は、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送信側メールサーバに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SMTP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でメールを送る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36E6AF7A-E93C-3279-5F04-23FA6768FAC9}"/>
              </a:ext>
            </a:extLst>
          </p:cNvPr>
          <p:cNvSpPr txBox="1"/>
          <p:nvPr/>
        </p:nvSpPr>
        <p:spPr>
          <a:xfrm>
            <a:off x="5026794" y="3269378"/>
            <a:ext cx="2468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送信側メールサーバは、受信側メールサーバにそのメールを転送する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CD05F5B-490A-202E-4885-E6CA967B4023}"/>
              </a:ext>
            </a:extLst>
          </p:cNvPr>
          <p:cNvSpPr txBox="1"/>
          <p:nvPr/>
        </p:nvSpPr>
        <p:spPr>
          <a:xfrm>
            <a:off x="7301617" y="3577998"/>
            <a:ext cx="210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③受信側メールサーバは、受信したメールをメールボックスに入れる</a:t>
            </a:r>
          </a:p>
        </p:txBody>
      </p:sp>
      <p:sp>
        <p:nvSpPr>
          <p:cNvPr id="75" name="矢印: 右 74">
            <a:extLst>
              <a:ext uri="{FF2B5EF4-FFF2-40B4-BE49-F238E27FC236}">
                <a16:creationId xmlns:a16="http://schemas.microsoft.com/office/drawing/2014/main" id="{C63127B7-3433-FBC9-97B0-24599E35E900}"/>
              </a:ext>
            </a:extLst>
          </p:cNvPr>
          <p:cNvSpPr/>
          <p:nvPr/>
        </p:nvSpPr>
        <p:spPr>
          <a:xfrm rot="10800000">
            <a:off x="8799350" y="2775191"/>
            <a:ext cx="1701705" cy="369332"/>
          </a:xfrm>
          <a:prstGeom prst="rightArrow">
            <a:avLst>
              <a:gd name="adj1" fmla="val 29368"/>
              <a:gd name="adj2" fmla="val 912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C7EA9A7F-FBEC-E458-7130-4B9D3C1F85FB}"/>
              </a:ext>
            </a:extLst>
          </p:cNvPr>
          <p:cNvSpPr txBox="1"/>
          <p:nvPr/>
        </p:nvSpPr>
        <p:spPr>
          <a:xfrm>
            <a:off x="9531203" y="3351720"/>
            <a:ext cx="24685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④受信者は、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受信側メールサーバにメールが無いか見に行き、メールが届いているのを見つける</a:t>
            </a: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B08ED038-BC28-95AA-1DE7-A2C80E067C1F}"/>
              </a:ext>
            </a:extLst>
          </p:cNvPr>
          <p:cNvSpPr/>
          <p:nvPr/>
        </p:nvSpPr>
        <p:spPr>
          <a:xfrm>
            <a:off x="2541181" y="4566832"/>
            <a:ext cx="6498482" cy="1504359"/>
          </a:xfrm>
          <a:prstGeom prst="wedgeRectCallout">
            <a:avLst>
              <a:gd name="adj1" fmla="val -5814"/>
              <a:gd name="adj2" fmla="val -77735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の注意点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受信側メールサーバーが応答する保証はない。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無応答のこともある。その場合は、適当な時間が経ってから送りなおす。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「今忙しいから後で」と言われることもある。その場合は　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「お前んとこ変なメールばっか送るから後回しな」と言われることもある。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</a:p>
        </p:txBody>
      </p:sp>
    </p:spTree>
    <p:extLst>
      <p:ext uri="{BB962C8B-B14F-4D97-AF65-F5344CB8AC3E}">
        <p14:creationId xmlns:p14="http://schemas.microsoft.com/office/powerpoint/2010/main" val="1811808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BB2526-0AA2-1961-8FE6-6F9BD8922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「お前んとこ変なメールばっか送るから後回しな」の例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11AB96-9A7B-CD3C-D53F-B4BB4F2A3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1800" dirty="0">
                <a:latin typeface="Consolas" panose="020B0609020204030204" pitchFamily="49" charset="0"/>
              </a:rPr>
              <a:t>421-4.7.28 Gmail has detected an unusual rate of mail originating from your SPF</a:t>
            </a:r>
            <a:br>
              <a:rPr lang="en-US" altLang="ja-JP" sz="1800" dirty="0">
                <a:latin typeface="Consolas" panose="020B0609020204030204" pitchFamily="49" charset="0"/>
              </a:rPr>
            </a:br>
            <a:r>
              <a:rPr lang="en-US" altLang="ja-JP" sz="1800" dirty="0">
                <a:latin typeface="Consolas" panose="020B0609020204030204" pitchFamily="49" charset="0"/>
              </a:rPr>
              <a:t>421-4.7.28 domain [</a:t>
            </a:r>
            <a:r>
              <a:rPr lang="ja-JP" altLang="en-US" sz="1800" dirty="0">
                <a:latin typeface="Consolas" panose="020B0609020204030204" pitchFamily="49" charset="0"/>
              </a:rPr>
              <a:t>🐾🐾🐾</a:t>
            </a:r>
            <a:r>
              <a:rPr lang="en-US" altLang="ja-JP" sz="1800" dirty="0">
                <a:latin typeface="Consolas" panose="020B0609020204030204" pitchFamily="49" charset="0"/>
              </a:rPr>
              <a:t>.</a:t>
            </a:r>
            <a:r>
              <a:rPr lang="ja-JP" altLang="en-US" sz="1800" dirty="0">
                <a:latin typeface="Consolas" panose="020B0609020204030204" pitchFamily="49" charset="0"/>
              </a:rPr>
              <a:t>🐾🐾🐾</a:t>
            </a:r>
            <a:r>
              <a:rPr lang="en-US" altLang="ja-JP" sz="1800" dirty="0">
                <a:latin typeface="Consolas" panose="020B0609020204030204" pitchFamily="49" charset="0"/>
              </a:rPr>
              <a:t>.</a:t>
            </a:r>
            <a:r>
              <a:rPr lang="ja-JP" altLang="en-US" sz="1800" dirty="0">
                <a:latin typeface="Consolas" panose="020B0609020204030204" pitchFamily="49" charset="0"/>
              </a:rPr>
              <a:t>🐾</a:t>
            </a:r>
            <a:r>
              <a:rPr lang="en-US" altLang="ja-JP" sz="1800" dirty="0">
                <a:latin typeface="Consolas" panose="020B0609020204030204" pitchFamily="49" charset="0"/>
              </a:rPr>
              <a:t>.jp      35]. To protect our users from</a:t>
            </a:r>
            <a:br>
              <a:rPr lang="en-US" altLang="ja-JP" sz="1800" dirty="0">
                <a:latin typeface="Consolas" panose="020B0609020204030204" pitchFamily="49" charset="0"/>
              </a:rPr>
            </a:br>
            <a:r>
              <a:rPr lang="en-US" altLang="ja-JP" sz="1800" dirty="0">
                <a:latin typeface="Consolas" panose="020B0609020204030204" pitchFamily="49" charset="0"/>
              </a:rPr>
              <a:t>421-4.7.28 spam, mail sent from your domain has been temporarily rate limited. </a:t>
            </a:r>
            <a:br>
              <a:rPr lang="en-US" altLang="ja-JP" sz="1800" dirty="0">
                <a:latin typeface="Consolas" panose="020B0609020204030204" pitchFamily="49" charset="0"/>
              </a:rPr>
            </a:br>
            <a:r>
              <a:rPr lang="en-US" altLang="ja-JP" sz="1800" dirty="0">
                <a:latin typeface="Consolas" panose="020B0609020204030204" pitchFamily="49" charset="0"/>
              </a:rPr>
              <a:t>421-4.7.28 For more information, go to</a:t>
            </a:r>
            <a:br>
              <a:rPr lang="en-US" altLang="ja-JP" sz="1800" dirty="0">
                <a:latin typeface="Consolas" panose="020B0609020204030204" pitchFamily="49" charset="0"/>
              </a:rPr>
            </a:br>
            <a:r>
              <a:rPr lang="en-US" altLang="ja-JP" sz="1800" dirty="0">
                <a:latin typeface="Consolas" panose="020B0609020204030204" pitchFamily="49" charset="0"/>
              </a:rPr>
              <a:t>421-4.7.28  https://support.google.com/mail/?p=UnsolicitedRateLimitError to</a:t>
            </a:r>
            <a:br>
              <a:rPr lang="en-US" altLang="ja-JP" sz="1800" dirty="0">
                <a:latin typeface="Consolas" panose="020B0609020204030204" pitchFamily="49" charset="0"/>
              </a:rPr>
            </a:br>
            <a:r>
              <a:rPr lang="en-US" altLang="ja-JP" sz="1800" dirty="0">
                <a:latin typeface="Consolas" panose="020B0609020204030204" pitchFamily="49" charset="0"/>
              </a:rPr>
              <a:t>421 4.7.28 review our Bulk Email Senders Guidelines.</a:t>
            </a:r>
          </a:p>
          <a:p>
            <a:endParaRPr kumimoji="1" lang="en-US" altLang="ja-JP" sz="1800" dirty="0">
              <a:latin typeface="Consolas" panose="020B0609020204030204" pitchFamily="49" charset="0"/>
            </a:endParaRPr>
          </a:p>
          <a:p>
            <a:r>
              <a:rPr lang="en-US" altLang="ja-JP" sz="1800" dirty="0">
                <a:latin typeface="Consolas" panose="020B0609020204030204" pitchFamily="49" charset="0"/>
              </a:rPr>
              <a:t>421 : </a:t>
            </a:r>
            <a:r>
              <a:rPr lang="ja-JP" altLang="en-US" sz="1800" dirty="0">
                <a:latin typeface="Consolas" panose="020B0609020204030204" pitchFamily="49" charset="0"/>
              </a:rPr>
              <a:t>エラーコード（サービスは利用不能）</a:t>
            </a:r>
            <a:endParaRPr lang="en-US" altLang="ja-JP" sz="1800" dirty="0">
              <a:latin typeface="Consolas" panose="020B0609020204030204" pitchFamily="49" charset="0"/>
            </a:endParaRPr>
          </a:p>
          <a:p>
            <a:r>
              <a:rPr kumimoji="1" lang="en-US" altLang="ja-JP" sz="1800" dirty="0">
                <a:latin typeface="Consolas" panose="020B0609020204030204" pitchFamily="49" charset="0"/>
              </a:rPr>
              <a:t>4.7.28 </a:t>
            </a:r>
            <a:r>
              <a:rPr lang="en-US" altLang="ja-JP" sz="1800" dirty="0">
                <a:latin typeface="Consolas" panose="020B0609020204030204" pitchFamily="49" charset="0"/>
              </a:rPr>
              <a:t>: Google</a:t>
            </a:r>
            <a:r>
              <a:rPr lang="ja-JP" altLang="en-US" sz="1800" dirty="0">
                <a:latin typeface="Consolas" panose="020B0609020204030204" pitchFamily="49" charset="0"/>
              </a:rPr>
              <a:t>の拡張コード（メール多すぎ）</a:t>
            </a:r>
            <a:endParaRPr lang="en-US" altLang="ja-JP" sz="1800" dirty="0">
              <a:latin typeface="Consolas" panose="020B0609020204030204" pitchFamily="49" charset="0"/>
            </a:endParaRPr>
          </a:p>
          <a:p>
            <a:r>
              <a:rPr kumimoji="1" lang="ja-JP" altLang="en-US" sz="1800" dirty="0">
                <a:latin typeface="Consolas" panose="020B0609020204030204" pitchFamily="49" charset="0"/>
              </a:rPr>
              <a:t>抄訳：</a:t>
            </a:r>
            <a:br>
              <a:rPr kumimoji="1" lang="en-US" altLang="ja-JP" sz="1800" dirty="0">
                <a:latin typeface="Consolas" panose="020B0609020204030204" pitchFamily="49" charset="0"/>
              </a:rPr>
            </a:br>
            <a:r>
              <a:rPr kumimoji="1" lang="ja-JP" altLang="en-US" sz="1800" dirty="0">
                <a:latin typeface="Consolas" panose="020B0609020204030204" pitchFamily="49" charset="0"/>
              </a:rPr>
              <a:t>　</a:t>
            </a:r>
            <a:r>
              <a:rPr kumimoji="1" lang="en-US" altLang="ja-JP" sz="1800" dirty="0">
                <a:latin typeface="Consolas" panose="020B0609020204030204" pitchFamily="49" charset="0"/>
              </a:rPr>
              <a:t>Gmail</a:t>
            </a:r>
            <a:r>
              <a:rPr kumimoji="1" lang="ja-JP" altLang="en-US" sz="1800" dirty="0">
                <a:latin typeface="Consolas" panose="020B0609020204030204" pitchFamily="49" charset="0"/>
              </a:rPr>
              <a:t>はお前のドメインから普通じゃない量のメールが来るのを検知した。</a:t>
            </a:r>
            <a:br>
              <a:rPr kumimoji="1" lang="en-US" altLang="ja-JP" sz="1800" dirty="0">
                <a:latin typeface="Consolas" panose="020B0609020204030204" pitchFamily="49" charset="0"/>
              </a:rPr>
            </a:br>
            <a:r>
              <a:rPr kumimoji="1" lang="ja-JP" altLang="en-US" sz="1800" dirty="0">
                <a:latin typeface="Consolas" panose="020B0609020204030204" pitchFamily="49" charset="0"/>
              </a:rPr>
              <a:t>　ユーザをスパムから守るために、お前のドメインからのメールは一時的に量を制限している。</a:t>
            </a:r>
            <a:br>
              <a:rPr kumimoji="1" lang="en-US" altLang="ja-JP" sz="1800" dirty="0">
                <a:latin typeface="Consolas" panose="020B0609020204030204" pitchFamily="49" charset="0"/>
              </a:rPr>
            </a:br>
            <a:r>
              <a:rPr kumimoji="1" lang="ja-JP" altLang="en-US" sz="1800" dirty="0">
                <a:latin typeface="Consolas" panose="020B0609020204030204" pitchFamily="49" charset="0"/>
              </a:rPr>
              <a:t>　詳しいことが知りたければ</a:t>
            </a:r>
            <a:r>
              <a:rPr kumimoji="1" lang="en-US" altLang="ja-JP" sz="1800" dirty="0">
                <a:latin typeface="Consolas" panose="020B0609020204030204" pitchFamily="49" charset="0"/>
              </a:rPr>
              <a:t>××</a:t>
            </a:r>
            <a:r>
              <a:rPr kumimoji="1" lang="ja-JP" altLang="en-US" sz="1800" dirty="0">
                <a:latin typeface="Consolas" panose="020B0609020204030204" pitchFamily="49" charset="0"/>
              </a:rPr>
              <a:t>を見ろ。</a:t>
            </a:r>
            <a:endParaRPr kumimoji="1" lang="en-US" altLang="ja-JP" sz="1800" dirty="0">
              <a:latin typeface="Consolas" panose="020B0609020204030204" pitchFamily="49" charset="0"/>
            </a:endParaRPr>
          </a:p>
          <a:p>
            <a:endParaRPr lang="en-US" altLang="ja-JP" sz="1800" dirty="0">
              <a:latin typeface="Consolas" panose="020B0609020204030204" pitchFamily="49" charset="0"/>
            </a:endParaRPr>
          </a:p>
          <a:p>
            <a:r>
              <a:rPr kumimoji="1" lang="ja-JP" altLang="en-US" sz="1800" dirty="0">
                <a:latin typeface="Consolas" panose="020B0609020204030204" pitchFamily="49" charset="0"/>
              </a:rPr>
              <a:t>送信側メールサーバにはあきらめる時間が設定されている（たいてい</a:t>
            </a:r>
            <a:r>
              <a:rPr kumimoji="1" lang="en-US" altLang="ja-JP" sz="1800" dirty="0">
                <a:latin typeface="Consolas" panose="020B0609020204030204" pitchFamily="49" charset="0"/>
              </a:rPr>
              <a:t>3</a:t>
            </a:r>
            <a:r>
              <a:rPr kumimoji="1" lang="ja-JP" altLang="en-US" sz="1800" dirty="0">
                <a:latin typeface="Consolas" panose="020B0609020204030204" pitchFamily="49" charset="0"/>
              </a:rPr>
              <a:t>～</a:t>
            </a:r>
            <a:r>
              <a:rPr kumimoji="1" lang="en-US" altLang="ja-JP" sz="1800" dirty="0">
                <a:latin typeface="Consolas" panose="020B0609020204030204" pitchFamily="49" charset="0"/>
              </a:rPr>
              <a:t>5</a:t>
            </a:r>
            <a:r>
              <a:rPr kumimoji="1" lang="ja-JP" altLang="en-US" sz="1800" dirty="0">
                <a:latin typeface="Consolas" panose="020B0609020204030204" pitchFamily="49" charset="0"/>
              </a:rPr>
              <a:t>日）。</a:t>
            </a:r>
            <a:br>
              <a:rPr kumimoji="1" lang="en-US" altLang="ja-JP" sz="1800" dirty="0">
                <a:latin typeface="Consolas" panose="020B0609020204030204" pitchFamily="49" charset="0"/>
              </a:rPr>
            </a:br>
            <a:r>
              <a:rPr kumimoji="1" lang="ja-JP" altLang="en-US" sz="1800" dirty="0">
                <a:latin typeface="Consolas" panose="020B0609020204030204" pitchFamily="49" charset="0"/>
              </a:rPr>
              <a:t>その期間ときどき送信を試行し続けて、最後まで失敗した場合、そのメールは送信されない。</a:t>
            </a:r>
            <a:br>
              <a:rPr kumimoji="1" lang="en-US" altLang="ja-JP" sz="1800" dirty="0">
                <a:latin typeface="Consolas" panose="020B0609020204030204" pitchFamily="49" charset="0"/>
              </a:rPr>
            </a:br>
            <a:r>
              <a:rPr kumimoji="1" lang="ja-JP" altLang="en-US" sz="1800" dirty="0">
                <a:latin typeface="Consolas" panose="020B0609020204030204" pitchFamily="49" charset="0"/>
              </a:rPr>
              <a:t>代わりに、送信者に「送信に失敗した」旨の通知メールが送信側メールサーバから自動的に送られる。</a:t>
            </a:r>
          </a:p>
        </p:txBody>
      </p:sp>
    </p:spTree>
    <p:extLst>
      <p:ext uri="{BB962C8B-B14F-4D97-AF65-F5344CB8AC3E}">
        <p14:creationId xmlns:p14="http://schemas.microsoft.com/office/powerpoint/2010/main" val="214851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 rtlCol="0" anchor="ctr"/>
      <a:lstStyle>
        <a:defPPr algn="ctr">
          <a:defRPr kumimoji="1" sz="12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292</TotalTime>
  <Words>2429</Words>
  <Application>Microsoft Office PowerPoint</Application>
  <PresentationFormat>ワイド画面</PresentationFormat>
  <Paragraphs>458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0" baseType="lpstr">
      <vt:lpstr>Meiryo UI</vt:lpstr>
      <vt:lpstr>游ゴシック</vt:lpstr>
      <vt:lpstr>Arial</vt:lpstr>
      <vt:lpstr>Consolas</vt:lpstr>
      <vt:lpstr>Office テーマ</vt:lpstr>
      <vt:lpstr>電子メールの基礎</vt:lpstr>
      <vt:lpstr>もくじ</vt:lpstr>
      <vt:lpstr>メールが届く仕組み</vt:lpstr>
      <vt:lpstr>メールが届く経路の全体像</vt:lpstr>
      <vt:lpstr>電子メールにはToもFromも2組ある</vt:lpstr>
      <vt:lpstr>このように分けて使われる</vt:lpstr>
      <vt:lpstr>実はリアルタイム処理じゃない （電子メールは遅延が当たり前）</vt:lpstr>
      <vt:lpstr>実はリアルタイム処理じゃない</vt:lpstr>
      <vt:lpstr>「お前んとこ変なメールばっか送るから後回しな」の例</vt:lpstr>
      <vt:lpstr>実はリアルタイム処理じゃない</vt:lpstr>
      <vt:lpstr>迷惑メール対策技術 SPF、DKIM、DMARC</vt:lpstr>
      <vt:lpstr>なりすまし対策（SPF）</vt:lpstr>
      <vt:lpstr>なりすまし対策（SPF）</vt:lpstr>
      <vt:lpstr>なりすまし対策（SPF）</vt:lpstr>
      <vt:lpstr>改ざん対策（DKIM）</vt:lpstr>
      <vt:lpstr>改ざん対策（DKIM）</vt:lpstr>
      <vt:lpstr>SPFもDKIMも突き抜ける例（DMARC）</vt:lpstr>
      <vt:lpstr>SPFもDKIMも突き抜ける例（DMARC）</vt:lpstr>
      <vt:lpstr>SPFもDKIMもDMARCも突き抜ける例</vt:lpstr>
      <vt:lpstr>SPFもDKIMもDMARCも突き抜ける例</vt:lpstr>
      <vt:lpstr>電子メールの認証と暗号化</vt:lpstr>
      <vt:lpstr>電子メールの認証が必要とされる箇所</vt:lpstr>
      <vt:lpstr>電子メールの暗号化が行われる箇所</vt:lpstr>
      <vt:lpstr>もう一つの暗号化方式：S/MIME</vt:lpstr>
      <vt:lpstr>おしまい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Satoshi KAWAMOTO</dc:creator>
  <cp:lastModifiedBy>Satoshi KAWAMOTO</cp:lastModifiedBy>
  <cp:revision>12</cp:revision>
  <dcterms:created xsi:type="dcterms:W3CDTF">2026-01-02T04:38:08Z</dcterms:created>
  <dcterms:modified xsi:type="dcterms:W3CDTF">2026-01-02T09:33:29Z</dcterms:modified>
</cp:coreProperties>
</file>