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4" r:id="rId3"/>
    <p:sldId id="265" r:id="rId4"/>
    <p:sldId id="261" r:id="rId5"/>
    <p:sldId id="262" r:id="rId6"/>
    <p:sldId id="263" r:id="rId7"/>
    <p:sldId id="268" r:id="rId8"/>
    <p:sldId id="266" r:id="rId9"/>
    <p:sldId id="267" r:id="rId10"/>
    <p:sldId id="269" r:id="rId11"/>
    <p:sldId id="286" r:id="rId12"/>
    <p:sldId id="270" r:id="rId13"/>
    <p:sldId id="272" r:id="rId14"/>
    <p:sldId id="271" r:id="rId15"/>
    <p:sldId id="273" r:id="rId16"/>
    <p:sldId id="274" r:id="rId17"/>
    <p:sldId id="275" r:id="rId18"/>
    <p:sldId id="276" r:id="rId19"/>
    <p:sldId id="277" r:id="rId20"/>
    <p:sldId id="278" r:id="rId21"/>
    <p:sldId id="260" r:id="rId22"/>
    <p:sldId id="279" r:id="rId23"/>
    <p:sldId id="280" r:id="rId24"/>
    <p:sldId id="281" r:id="rId25"/>
    <p:sldId id="284" r:id="rId26"/>
    <p:sldId id="282" r:id="rId27"/>
    <p:sldId id="285" r:id="rId28"/>
    <p:sldId id="283" r:id="rId29"/>
    <p:sldId id="288" r:id="rId30"/>
    <p:sldId id="287" r:id="rId31"/>
    <p:sldId id="289" r:id="rId3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1793B4A-F370-4D7D-B4C9-067B50A9C541}">
          <p14:sldIdLst>
            <p14:sldId id="256"/>
            <p14:sldId id="264"/>
            <p14:sldId id="265"/>
            <p14:sldId id="261"/>
            <p14:sldId id="262"/>
            <p14:sldId id="263"/>
            <p14:sldId id="268"/>
            <p14:sldId id="266"/>
            <p14:sldId id="267"/>
            <p14:sldId id="269"/>
            <p14:sldId id="286"/>
            <p14:sldId id="270"/>
            <p14:sldId id="272"/>
            <p14:sldId id="271"/>
            <p14:sldId id="273"/>
            <p14:sldId id="274"/>
            <p14:sldId id="275"/>
            <p14:sldId id="276"/>
            <p14:sldId id="277"/>
            <p14:sldId id="278"/>
            <p14:sldId id="260"/>
            <p14:sldId id="279"/>
            <p14:sldId id="280"/>
            <p14:sldId id="281"/>
            <p14:sldId id="284"/>
            <p14:sldId id="282"/>
            <p14:sldId id="285"/>
            <p14:sldId id="283"/>
            <p14:sldId id="288"/>
            <p14:sldId id="287"/>
            <p14:sldId id="289"/>
          </p14:sldIdLst>
        </p14:section>
        <p14:section name="Resources" id="{23D6F639-482A-46E7-B76F-9CCD0567C0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566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01" autoAdjust="0"/>
  </p:normalViewPr>
  <p:slideViewPr>
    <p:cSldViewPr snapToGrid="0">
      <p:cViewPr varScale="1">
        <p:scale>
          <a:sx n="90" d="100"/>
          <a:sy n="90" d="100"/>
        </p:scale>
        <p:origin x="64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9A2E2-0DB5-42E7-9F75-101C321F2C7C}" type="datetimeFigureOut">
              <a:rPr kumimoji="1" lang="ja-JP" altLang="en-US" smtClean="0"/>
              <a:t>2026/1/25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09993-5F3D-45C6-AAF2-B1F71C24F53D}" type="slidenum">
              <a:rPr kumimoji="1" lang="ja-JP" altLang="en-US" smtClean="0"/>
              <a:t>‹#›</a:t>
            </a:fld>
            <a:endParaRPr kumimoji="1" lang="ja-JP" altLang="en-US"/>
          </a:p>
        </p:txBody>
      </p:sp>
    </p:spTree>
    <p:extLst>
      <p:ext uri="{BB962C8B-B14F-4D97-AF65-F5344CB8AC3E}">
        <p14:creationId xmlns:p14="http://schemas.microsoft.com/office/powerpoint/2010/main" val="22352198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B09993-5F3D-45C6-AAF2-B1F71C24F53D}" type="slidenum">
              <a:rPr kumimoji="1" lang="ja-JP" altLang="en-US" smtClean="0"/>
              <a:t>26</a:t>
            </a:fld>
            <a:endParaRPr kumimoji="1" lang="ja-JP" altLang="en-US"/>
          </a:p>
        </p:txBody>
      </p:sp>
    </p:spTree>
    <p:extLst>
      <p:ext uri="{BB962C8B-B14F-4D97-AF65-F5344CB8AC3E}">
        <p14:creationId xmlns:p14="http://schemas.microsoft.com/office/powerpoint/2010/main" val="167157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69EEFB-CAEB-C634-B499-4EDABD7CC06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4868603-B19E-EF63-01CE-9AAF2E3A2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51157C-4D8C-FE76-AC85-C83E13515FBD}"/>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5" name="フッター プレースホルダー 4">
            <a:extLst>
              <a:ext uri="{FF2B5EF4-FFF2-40B4-BE49-F238E27FC236}">
                <a16:creationId xmlns:a16="http://schemas.microsoft.com/office/drawing/2014/main" id="{E2B33189-F42B-C9FB-8FC4-2CA4996244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DBF0BC-ABC8-896B-78C1-6C4B5AA46D0C}"/>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38636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94C68-FD78-6626-84AA-284D9BB80B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C63CD3-EFFE-927D-700D-613E7589832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E00D399-EACD-BC4B-E984-23BB433DE169}"/>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5" name="フッター プレースホルダー 4">
            <a:extLst>
              <a:ext uri="{FF2B5EF4-FFF2-40B4-BE49-F238E27FC236}">
                <a16:creationId xmlns:a16="http://schemas.microsoft.com/office/drawing/2014/main" id="{030382AA-FA70-8F05-F40E-D834FC2C28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E3CBBE-FFC5-7C84-EADC-88E14962CCDA}"/>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57845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62A12F-08DD-0C99-6C52-C74DAC42D31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A036A39-9DED-BE39-8F2C-D13AE2FBD5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D0628E7-E2EA-91BC-2F31-732A4FDDD4DD}"/>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5" name="フッター プレースホルダー 4">
            <a:extLst>
              <a:ext uri="{FF2B5EF4-FFF2-40B4-BE49-F238E27FC236}">
                <a16:creationId xmlns:a16="http://schemas.microsoft.com/office/drawing/2014/main" id="{50C297C4-03E6-F36B-596D-4FC9CFA6FC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417844-83F7-CAF6-F3C0-62485C3C5CC6}"/>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141847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6F80E-64B0-FA3E-5B1D-08503DB02DD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64BBA8-1EC5-BBB6-C8D8-7BC6444BA93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42F827-2389-3437-8C03-C3C743AFD468}"/>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5" name="フッター プレースホルダー 4">
            <a:extLst>
              <a:ext uri="{FF2B5EF4-FFF2-40B4-BE49-F238E27FC236}">
                <a16:creationId xmlns:a16="http://schemas.microsoft.com/office/drawing/2014/main" id="{BCE68D47-AEB4-363C-EDCB-CD6CB0B6D4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06C584-7234-91AD-08E0-682F612E0091}"/>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95496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757A5-F0D8-BFE2-A16F-392807E3423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40E8DF-AB96-25A9-E43D-950A44E924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5DC99E-D45B-CC07-D146-0A8C184B973E}"/>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5" name="フッター プレースホルダー 4">
            <a:extLst>
              <a:ext uri="{FF2B5EF4-FFF2-40B4-BE49-F238E27FC236}">
                <a16:creationId xmlns:a16="http://schemas.microsoft.com/office/drawing/2014/main" id="{9259E007-341C-6652-1CDE-EB5FCA8512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AB8CF9-AD0E-6355-C71F-58BE1D94223C}"/>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23185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E20CC9-EEB1-9AC4-6876-980C6C4918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E9147-9ABB-A06F-EEC2-08CF3C8B8780}"/>
              </a:ext>
            </a:extLst>
          </p:cNvPr>
          <p:cNvSpPr>
            <a:spLocks noGrp="1"/>
          </p:cNvSpPr>
          <p:nvPr>
            <p:ph sz="half" idx="1"/>
          </p:nvPr>
        </p:nvSpPr>
        <p:spPr>
          <a:xfrm>
            <a:off x="838200" y="1030941"/>
            <a:ext cx="5181600" cy="514602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a:extLst>
              <a:ext uri="{FF2B5EF4-FFF2-40B4-BE49-F238E27FC236}">
                <a16:creationId xmlns:a16="http://schemas.microsoft.com/office/drawing/2014/main" id="{2151AA19-20B5-4113-AAF7-931BE2B59E83}"/>
              </a:ext>
            </a:extLst>
          </p:cNvPr>
          <p:cNvSpPr>
            <a:spLocks noGrp="1"/>
          </p:cNvSpPr>
          <p:nvPr>
            <p:ph sz="half" idx="2"/>
          </p:nvPr>
        </p:nvSpPr>
        <p:spPr>
          <a:xfrm>
            <a:off x="6172200" y="1030941"/>
            <a:ext cx="5181600" cy="514602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70E21FB-EC57-9F9F-8BA9-A4E0AA4E85E8}"/>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6" name="フッター プレースホルダー 5">
            <a:extLst>
              <a:ext uri="{FF2B5EF4-FFF2-40B4-BE49-F238E27FC236}">
                <a16:creationId xmlns:a16="http://schemas.microsoft.com/office/drawing/2014/main" id="{E6D9880A-D396-9946-9FF4-0643671ACC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F61A18-E549-276D-D971-AB5C2B0D1AE1}"/>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51085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DD1EE53-4F72-25B0-4EAC-0B03235446A3}"/>
              </a:ext>
            </a:extLst>
          </p:cNvPr>
          <p:cNvSpPr>
            <a:spLocks noGrp="1"/>
          </p:cNvSpPr>
          <p:nvPr>
            <p:ph type="body" idx="1"/>
          </p:nvPr>
        </p:nvSpPr>
        <p:spPr>
          <a:xfrm>
            <a:off x="839788" y="1035704"/>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F5D554B-F5C5-A9CE-1043-78713C187B24}"/>
              </a:ext>
            </a:extLst>
          </p:cNvPr>
          <p:cNvSpPr>
            <a:spLocks noGrp="1"/>
          </p:cNvSpPr>
          <p:nvPr>
            <p:ph sz="half" idx="2"/>
          </p:nvPr>
        </p:nvSpPr>
        <p:spPr>
          <a:xfrm>
            <a:off x="839788" y="1962990"/>
            <a:ext cx="5157787" cy="42266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a:extLst>
              <a:ext uri="{FF2B5EF4-FFF2-40B4-BE49-F238E27FC236}">
                <a16:creationId xmlns:a16="http://schemas.microsoft.com/office/drawing/2014/main" id="{E73E4BCB-59AF-24E3-25AF-1907D04273F5}"/>
              </a:ext>
            </a:extLst>
          </p:cNvPr>
          <p:cNvSpPr>
            <a:spLocks noGrp="1"/>
          </p:cNvSpPr>
          <p:nvPr>
            <p:ph type="body" sz="quarter" idx="3"/>
          </p:nvPr>
        </p:nvSpPr>
        <p:spPr>
          <a:xfrm>
            <a:off x="6172200" y="1035704"/>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2A77190-F6FE-D81F-DEF0-50707A083EC8}"/>
              </a:ext>
            </a:extLst>
          </p:cNvPr>
          <p:cNvSpPr>
            <a:spLocks noGrp="1"/>
          </p:cNvSpPr>
          <p:nvPr>
            <p:ph sz="quarter" idx="4"/>
          </p:nvPr>
        </p:nvSpPr>
        <p:spPr>
          <a:xfrm>
            <a:off x="6172200" y="1962990"/>
            <a:ext cx="5183188" cy="42266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92010F4-04F4-1071-FF4A-A4EB3533D52A}"/>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8" name="フッター プレースホルダー 7">
            <a:extLst>
              <a:ext uri="{FF2B5EF4-FFF2-40B4-BE49-F238E27FC236}">
                <a16:creationId xmlns:a16="http://schemas.microsoft.com/office/drawing/2014/main" id="{DFFFB644-54B3-4814-8722-4935B0EDF12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F11DDC-C572-416F-9D66-D2D41E3F17F3}"/>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
        <p:nvSpPr>
          <p:cNvPr id="10" name="タイトル 1">
            <a:extLst>
              <a:ext uri="{FF2B5EF4-FFF2-40B4-BE49-F238E27FC236}">
                <a16:creationId xmlns:a16="http://schemas.microsoft.com/office/drawing/2014/main" id="{44974655-5D19-E763-6B68-9B61B1EBD509}"/>
              </a:ext>
            </a:extLst>
          </p:cNvPr>
          <p:cNvSpPr txBox="1">
            <a:spLocks/>
          </p:cNvSpPr>
          <p:nvPr userDrawn="1"/>
        </p:nvSpPr>
        <p:spPr>
          <a:xfrm>
            <a:off x="838200" y="203761"/>
            <a:ext cx="10515600" cy="728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baseline="0">
                <a:solidFill>
                  <a:schemeClr val="tx1"/>
                </a:solidFill>
                <a:latin typeface="Meiryo UI" panose="020B0604030504040204" pitchFamily="50" charset="-128"/>
                <a:ea typeface="Meiryo UI" panose="020B0604030504040204" pitchFamily="50" charset="-128"/>
                <a:cs typeface="+mj-cs"/>
              </a:defRPr>
            </a:lvl1pPr>
          </a:lstStyle>
          <a:p>
            <a:r>
              <a:rPr lang="ja-JP" altLang="en-US"/>
              <a:t>マスター タイトルの書式設定</a:t>
            </a:r>
          </a:p>
        </p:txBody>
      </p:sp>
    </p:spTree>
    <p:extLst>
      <p:ext uri="{BB962C8B-B14F-4D97-AF65-F5344CB8AC3E}">
        <p14:creationId xmlns:p14="http://schemas.microsoft.com/office/powerpoint/2010/main" val="29060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FF0AE-4297-D6DE-8E37-C3D92D2C920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0BCC67-AA2B-83F4-703A-C533DC306E47}"/>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4" name="フッター プレースホルダー 3">
            <a:extLst>
              <a:ext uri="{FF2B5EF4-FFF2-40B4-BE49-F238E27FC236}">
                <a16:creationId xmlns:a16="http://schemas.microsoft.com/office/drawing/2014/main" id="{4B72BD30-973C-9375-5F38-3B6DAEDD4F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E26C1FC-B538-2AD0-904C-1B5B4D536888}"/>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25262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0B8003-F121-4720-CF4B-5279F96A8BA6}"/>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3" name="フッター プレースホルダー 2">
            <a:extLst>
              <a:ext uri="{FF2B5EF4-FFF2-40B4-BE49-F238E27FC236}">
                <a16:creationId xmlns:a16="http://schemas.microsoft.com/office/drawing/2014/main" id="{15E1BA71-3BE7-B0A6-253D-9CFC335AED1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EB7546E-617C-FE80-93E8-0B2A69BE03BF}"/>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1292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506EDA-DB1F-E371-1714-5747AD6823D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10AFD8-4F5B-AA0B-C2AB-563315E2D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213A906-7CAB-922D-48D5-B3AA79777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1522B8-7BB3-5D46-6696-7EDACD92557B}"/>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6" name="フッター プレースホルダー 5">
            <a:extLst>
              <a:ext uri="{FF2B5EF4-FFF2-40B4-BE49-F238E27FC236}">
                <a16:creationId xmlns:a16="http://schemas.microsoft.com/office/drawing/2014/main" id="{81ACA43B-BD61-C4AB-F548-F3DB0D6361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A4EEED-28F2-1374-6444-3EC032A28AD9}"/>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17951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D44FC-0D4A-EC5A-FEF7-56881A5A6C3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54604BE-F38E-F9BA-D698-0BE74927C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49815896-1962-DE4C-3253-BBADB2DDB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5DA4FCA-453C-8015-3FC6-8AF688FC2CB3}"/>
              </a:ext>
            </a:extLst>
          </p:cNvPr>
          <p:cNvSpPr>
            <a:spLocks noGrp="1"/>
          </p:cNvSpPr>
          <p:nvPr>
            <p:ph type="dt" sz="half" idx="10"/>
          </p:nvPr>
        </p:nvSpPr>
        <p:spPr/>
        <p:txBody>
          <a:bodyPr/>
          <a:lstStyle/>
          <a:p>
            <a:fld id="{C04BEE94-A182-4533-A15D-B7CA4DA9C757}" type="datetimeFigureOut">
              <a:rPr kumimoji="1" lang="ja-JP" altLang="en-US" smtClean="0"/>
              <a:t>2026/1/25</a:t>
            </a:fld>
            <a:endParaRPr kumimoji="1" lang="ja-JP" altLang="en-US"/>
          </a:p>
        </p:txBody>
      </p:sp>
      <p:sp>
        <p:nvSpPr>
          <p:cNvPr id="6" name="フッター プレースホルダー 5">
            <a:extLst>
              <a:ext uri="{FF2B5EF4-FFF2-40B4-BE49-F238E27FC236}">
                <a16:creationId xmlns:a16="http://schemas.microsoft.com/office/drawing/2014/main" id="{7391A5E2-7B5E-F6AA-6738-EBE8D9EDC6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4CFFD5-126D-A2C0-0D6D-04EFABCBE6DC}"/>
              </a:ext>
            </a:extLst>
          </p:cNvPr>
          <p:cNvSpPr>
            <a:spLocks noGrp="1"/>
          </p:cNvSpPr>
          <p:nvPr>
            <p:ph type="sldNum" sz="quarter" idx="12"/>
          </p:nvPr>
        </p:nvSpPr>
        <p:spPr/>
        <p:txBody>
          <a:body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1129115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09A67C9-D590-F44A-AA7A-C5B8E59AEBD0}"/>
              </a:ext>
            </a:extLst>
          </p:cNvPr>
          <p:cNvSpPr/>
          <p:nvPr userDrawn="1"/>
        </p:nvSpPr>
        <p:spPr>
          <a:xfrm>
            <a:off x="0" y="6583680"/>
            <a:ext cx="12192000" cy="274320"/>
          </a:xfrm>
          <a:prstGeom prst="rect">
            <a:avLst/>
          </a:prstGeom>
          <a:solidFill>
            <a:srgbClr val="566E7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2023 NOT Software All Rights Reserved.</a:t>
            </a:r>
            <a:endParaRPr kumimoji="1" lang="ja-JP" altLang="en-US" sz="1200" dirty="0">
              <a:latin typeface="Meiryo UI" panose="020B0604030504040204" pitchFamily="50" charset="-128"/>
              <a:ea typeface="Meiryo UI" panose="020B0604030504040204" pitchFamily="50" charset="-128"/>
            </a:endParaRPr>
          </a:p>
        </p:txBody>
      </p:sp>
      <p:sp>
        <p:nvSpPr>
          <p:cNvPr id="2" name="タイトル プレースホルダー 1">
            <a:extLst>
              <a:ext uri="{FF2B5EF4-FFF2-40B4-BE49-F238E27FC236}">
                <a16:creationId xmlns:a16="http://schemas.microsoft.com/office/drawing/2014/main" id="{E1B09F86-F8F7-1CD1-44B5-367DDF4C7823}"/>
              </a:ext>
            </a:extLst>
          </p:cNvPr>
          <p:cNvSpPr>
            <a:spLocks noGrp="1"/>
          </p:cNvSpPr>
          <p:nvPr>
            <p:ph type="title"/>
          </p:nvPr>
        </p:nvSpPr>
        <p:spPr>
          <a:xfrm>
            <a:off x="838200" y="203761"/>
            <a:ext cx="10515600" cy="728569"/>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63227DBD-1FF3-F238-C8D9-42A3EC5878F9}"/>
              </a:ext>
            </a:extLst>
          </p:cNvPr>
          <p:cNvSpPr>
            <a:spLocks noGrp="1"/>
          </p:cNvSpPr>
          <p:nvPr>
            <p:ph type="body" idx="1"/>
          </p:nvPr>
        </p:nvSpPr>
        <p:spPr>
          <a:xfrm>
            <a:off x="838200" y="1093694"/>
            <a:ext cx="10515600" cy="508326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9001AC-B998-47F0-F2A6-A75612B64B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4BEE94-A182-4533-A15D-B7CA4DA9C757}" type="datetimeFigureOut">
              <a:rPr kumimoji="1" lang="ja-JP" altLang="en-US" smtClean="0"/>
              <a:t>2026/1/25</a:t>
            </a:fld>
            <a:endParaRPr kumimoji="1" lang="ja-JP" altLang="en-US"/>
          </a:p>
        </p:txBody>
      </p:sp>
      <p:sp>
        <p:nvSpPr>
          <p:cNvPr id="5" name="フッター プレースホルダー 4">
            <a:extLst>
              <a:ext uri="{FF2B5EF4-FFF2-40B4-BE49-F238E27FC236}">
                <a16:creationId xmlns:a16="http://schemas.microsoft.com/office/drawing/2014/main" id="{C01CDFEA-67AB-6AD9-938C-CDC49A47F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DF7CF9B-41AF-0F7E-7E5F-903C33B1C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2264CE-C47F-4BA2-8832-F7A30707B8FE}" type="slidenum">
              <a:rPr kumimoji="1" lang="ja-JP" altLang="en-US" smtClean="0"/>
              <a:t>‹#›</a:t>
            </a:fld>
            <a:endParaRPr kumimoji="1" lang="ja-JP" altLang="en-US"/>
          </a:p>
        </p:txBody>
      </p:sp>
    </p:spTree>
    <p:extLst>
      <p:ext uri="{BB962C8B-B14F-4D97-AF65-F5344CB8AC3E}">
        <p14:creationId xmlns:p14="http://schemas.microsoft.com/office/powerpoint/2010/main" val="31061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B12319-3DFA-DAF0-C223-BE255C303B0D}"/>
              </a:ext>
            </a:extLst>
          </p:cNvPr>
          <p:cNvSpPr>
            <a:spLocks noGrp="1"/>
          </p:cNvSpPr>
          <p:nvPr>
            <p:ph type="ctrTitle"/>
          </p:nvPr>
        </p:nvSpPr>
        <p:spPr/>
        <p:txBody>
          <a:bodyPr/>
          <a:lstStyle/>
          <a:p>
            <a:r>
              <a:rPr kumimoji="1" lang="ja-JP" altLang="en-US" dirty="0"/>
              <a:t>フィッシングメールの</a:t>
            </a:r>
            <a:br>
              <a:rPr kumimoji="1" lang="en-US" altLang="ja-JP" dirty="0"/>
            </a:br>
            <a:r>
              <a:rPr kumimoji="1" lang="ja-JP" altLang="en-US" dirty="0"/>
              <a:t>トンデモ技術を知ろう</a:t>
            </a:r>
          </a:p>
        </p:txBody>
      </p:sp>
      <p:sp>
        <p:nvSpPr>
          <p:cNvPr id="3" name="字幕 2">
            <a:extLst>
              <a:ext uri="{FF2B5EF4-FFF2-40B4-BE49-F238E27FC236}">
                <a16:creationId xmlns:a16="http://schemas.microsoft.com/office/drawing/2014/main" id="{A4ADD1C0-BC30-C6DD-7E25-2D9694AA0304}"/>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56049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D797C-33A7-3CAD-BB7A-BFC87B996896}"/>
              </a:ext>
            </a:extLst>
          </p:cNvPr>
          <p:cNvSpPr>
            <a:spLocks noGrp="1"/>
          </p:cNvSpPr>
          <p:nvPr>
            <p:ph type="title"/>
          </p:nvPr>
        </p:nvSpPr>
        <p:spPr/>
        <p:txBody>
          <a:bodyPr/>
          <a:lstStyle/>
          <a:p>
            <a:r>
              <a:rPr kumimoji="1" lang="ja-JP" altLang="en-US" dirty="0"/>
              <a:t>文字列分断攻撃</a:t>
            </a:r>
          </a:p>
        </p:txBody>
      </p:sp>
      <p:sp>
        <p:nvSpPr>
          <p:cNvPr id="3" name="コンテンツ プレースホルダー 2">
            <a:extLst>
              <a:ext uri="{FF2B5EF4-FFF2-40B4-BE49-F238E27FC236}">
                <a16:creationId xmlns:a16="http://schemas.microsoft.com/office/drawing/2014/main" id="{3DE74F9D-7A08-0B9B-6A27-AE7E1DD7F6F6}"/>
              </a:ext>
            </a:extLst>
          </p:cNvPr>
          <p:cNvSpPr>
            <a:spLocks noGrp="1"/>
          </p:cNvSpPr>
          <p:nvPr>
            <p:ph idx="1"/>
          </p:nvPr>
        </p:nvSpPr>
        <p:spPr>
          <a:xfrm>
            <a:off x="838200" y="1093695"/>
            <a:ext cx="10515600" cy="1249456"/>
          </a:xfrm>
        </p:spPr>
        <p:txBody>
          <a:bodyPr>
            <a:normAutofit lnSpcReduction="10000"/>
          </a:bodyPr>
          <a:lstStyle/>
          <a:p>
            <a:r>
              <a:rPr lang="ja-JP" altLang="en-US" dirty="0"/>
              <a:t>表示したらつながって見えるが、</a:t>
            </a:r>
            <a:r>
              <a:rPr lang="en-US" altLang="ja-JP" dirty="0"/>
              <a:t>HTML</a:t>
            </a:r>
            <a:r>
              <a:rPr lang="ja-JP" altLang="en-US" dirty="0"/>
              <a:t>のソースでは分断されている</a:t>
            </a:r>
            <a:endParaRPr lang="en-US" altLang="ja-JP" dirty="0"/>
          </a:p>
          <a:p>
            <a:r>
              <a:rPr kumimoji="1" lang="ja-JP" altLang="en-US" dirty="0"/>
              <a:t>この例は、メールフィルタの段階では「アメリカン・エキスプレス」にも「</a:t>
            </a:r>
            <a:r>
              <a:rPr kumimoji="1" lang="en-US" altLang="ja-JP" dirty="0"/>
              <a:t>American Express</a:t>
            </a:r>
            <a:r>
              <a:rPr kumimoji="1" lang="ja-JP" altLang="en-US" dirty="0"/>
              <a:t>」にもヒットしない！</a:t>
            </a:r>
          </a:p>
        </p:txBody>
      </p:sp>
      <p:pic>
        <p:nvPicPr>
          <p:cNvPr id="5" name="図 4" descr="テキスト, 手紙&#10;&#10;AI 生成コンテンツは誤りを含む可能性があります。">
            <a:extLst>
              <a:ext uri="{FF2B5EF4-FFF2-40B4-BE49-F238E27FC236}">
                <a16:creationId xmlns:a16="http://schemas.microsoft.com/office/drawing/2014/main" id="{79B5D8FE-C422-B215-E29C-57ED974F5D6A}"/>
              </a:ext>
            </a:extLst>
          </p:cNvPr>
          <p:cNvPicPr>
            <a:picLocks noChangeAspect="1"/>
          </p:cNvPicPr>
          <p:nvPr/>
        </p:nvPicPr>
        <p:blipFill>
          <a:blip r:embed="rId2"/>
          <a:stretch>
            <a:fillRect/>
          </a:stretch>
        </p:blipFill>
        <p:spPr>
          <a:xfrm>
            <a:off x="2390775" y="2504516"/>
            <a:ext cx="8825722" cy="1646211"/>
          </a:xfrm>
          <a:prstGeom prst="rect">
            <a:avLst/>
          </a:prstGeom>
        </p:spPr>
      </p:pic>
      <p:sp>
        <p:nvSpPr>
          <p:cNvPr id="7" name="テキスト ボックス 6">
            <a:extLst>
              <a:ext uri="{FF2B5EF4-FFF2-40B4-BE49-F238E27FC236}">
                <a16:creationId xmlns:a16="http://schemas.microsoft.com/office/drawing/2014/main" id="{6D72EB36-6495-6612-4702-F5C973699F38}"/>
              </a:ext>
            </a:extLst>
          </p:cNvPr>
          <p:cNvSpPr txBox="1"/>
          <p:nvPr/>
        </p:nvSpPr>
        <p:spPr>
          <a:xfrm>
            <a:off x="2390775" y="4370200"/>
            <a:ext cx="9658350" cy="1569660"/>
          </a:xfrm>
          <a:prstGeom prst="rect">
            <a:avLst/>
          </a:prstGeom>
          <a:noFill/>
        </p:spPr>
        <p:txBody>
          <a:bodyPr wrap="square">
            <a:spAutoFit/>
          </a:bodyPr>
          <a:lstStyle/>
          <a:p>
            <a:r>
              <a:rPr lang="ja-JP" altLang="en-US" sz="1200" dirty="0">
                <a:latin typeface="ＭＳ ゴシック" panose="020B0609070205080204" pitchFamily="49" charset="-128"/>
                <a:ea typeface="ＭＳ ゴシック" panose="020B0609070205080204" pitchFamily="49" charset="-128"/>
              </a:rPr>
              <a:t>&lt;p style="margin: 0 0 10px 0;"&gt;</a:t>
            </a:r>
          </a:p>
          <a:p>
            <a:r>
              <a:rPr lang="ja-JP" altLang="en-US" sz="1200" dirty="0">
                <a:latin typeface="ＭＳ ゴシック" panose="020B0609070205080204" pitchFamily="49" charset="-128"/>
                <a:ea typeface="ＭＳ ゴシック" panose="020B0609070205080204" pitchFamily="49" charset="-128"/>
              </a:rPr>
              <a:t>  【発行】アメリ</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カン・エキ</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スプレス・インター</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ナショナル, Inc.&lt;br&gt;</a:t>
            </a:r>
          </a:p>
          <a:p>
            <a:r>
              <a:rPr lang="ja-JP" altLang="en-US" sz="1200" dirty="0">
                <a:latin typeface="ＭＳ ゴシック" panose="020B0609070205080204" pitchFamily="49" charset="-128"/>
                <a:ea typeface="ＭＳ ゴシック" panose="020B0609070205080204" pitchFamily="49" charset="-128"/>
              </a:rPr>
              <a:t>  東京都港区虎ノ門4丁目1番1号 </a:t>
            </a:r>
          </a:p>
          <a:p>
            <a:r>
              <a:rPr lang="ja-JP" altLang="en-US" sz="1200" dirty="0">
                <a:latin typeface="ＭＳ ゴシック" panose="020B0609070205080204" pitchFamily="49" charset="-128"/>
                <a:ea typeface="ＭＳ ゴシック" panose="020B0609070205080204" pitchFamily="49" charset="-128"/>
              </a:rPr>
              <a:t>  &lt;a href="https://■■■" target="_blank" style="color: #333333;"&gt;ameri</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canex</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press.co.jp&lt;/a&gt;</a:t>
            </a:r>
          </a:p>
          <a:p>
            <a:r>
              <a:rPr lang="ja-JP" altLang="en-US" sz="1200" dirty="0">
                <a:latin typeface="ＭＳ ゴシック" panose="020B0609070205080204" pitchFamily="49" charset="-128"/>
                <a:ea typeface="ＭＳ ゴシック" panose="020B0609070205080204" pitchFamily="49" charset="-128"/>
              </a:rPr>
              <a:t>&lt;/p&gt;</a:t>
            </a:r>
          </a:p>
          <a:p>
            <a:r>
              <a:rPr lang="ja-JP" altLang="en-US" sz="1200" dirty="0">
                <a:latin typeface="ＭＳ ゴシック" panose="020B0609070205080204" pitchFamily="49" charset="-128"/>
                <a:ea typeface="ＭＳ ゴシック" panose="020B0609070205080204" pitchFamily="49" charset="-128"/>
              </a:rPr>
              <a:t>&lt;p style="margin: 0;"&gt;</a:t>
            </a:r>
          </a:p>
          <a:p>
            <a:r>
              <a:rPr lang="ja-JP" altLang="en-US" sz="1200" dirty="0">
                <a:latin typeface="ＭＳ ゴシック" panose="020B0609070205080204" pitchFamily="49" charset="-128"/>
                <a:ea typeface="ＭＳ ゴシック" panose="020B0609070205080204" pitchFamily="49" charset="-128"/>
              </a:rPr>
              <a:t>  Copyright © Amer</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ican Exp</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ress Intern</a:t>
            </a:r>
            <a:r>
              <a:rPr lang="ja-JP" altLang="en-US" sz="1200" dirty="0">
                <a:solidFill>
                  <a:srgbClr val="FF0000"/>
                </a:solidFill>
                <a:latin typeface="ＭＳ ゴシック" panose="020B0609070205080204" pitchFamily="49" charset="-128"/>
                <a:ea typeface="ＭＳ ゴシック" panose="020B0609070205080204" pitchFamily="49" charset="-128"/>
              </a:rPr>
              <a:t>&lt;span&gt;&lt;/span&gt;</a:t>
            </a:r>
            <a:r>
              <a:rPr lang="ja-JP" altLang="en-US" sz="1200" dirty="0">
                <a:latin typeface="ＭＳ ゴシック" panose="020B0609070205080204" pitchFamily="49" charset="-128"/>
                <a:ea typeface="ＭＳ ゴシック" panose="020B0609070205080204" pitchFamily="49" charset="-128"/>
              </a:rPr>
              <a:t>ational, Inc. All Rights Reserved.</a:t>
            </a:r>
          </a:p>
          <a:p>
            <a:r>
              <a:rPr lang="ja-JP" altLang="en-US" sz="1200" dirty="0">
                <a:latin typeface="ＭＳ ゴシック" panose="020B0609070205080204" pitchFamily="49" charset="-128"/>
                <a:ea typeface="ＭＳ ゴシック" panose="020B0609070205080204" pitchFamily="49" charset="-128"/>
              </a:rPr>
              <a:t>&lt;/p&gt;</a:t>
            </a:r>
          </a:p>
        </p:txBody>
      </p:sp>
      <p:sp>
        <p:nvSpPr>
          <p:cNvPr id="8" name="テキスト ボックス 7">
            <a:extLst>
              <a:ext uri="{FF2B5EF4-FFF2-40B4-BE49-F238E27FC236}">
                <a16:creationId xmlns:a16="http://schemas.microsoft.com/office/drawing/2014/main" id="{696EE34B-9E02-2A30-35D2-AE336F408868}"/>
              </a:ext>
            </a:extLst>
          </p:cNvPr>
          <p:cNvSpPr txBox="1"/>
          <p:nvPr/>
        </p:nvSpPr>
        <p:spPr>
          <a:xfrm>
            <a:off x="923115" y="2504516"/>
            <a:ext cx="1438275"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メールソフト</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では</a:t>
            </a:r>
            <a:endParaRPr kumimoji="1"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こう見える</a:t>
            </a:r>
            <a:endParaRPr kumimoji="1" lang="en-US" altLang="ja-JP"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7D2F44C-9C3E-750C-BD61-762578EE58ED}"/>
              </a:ext>
            </a:extLst>
          </p:cNvPr>
          <p:cNvSpPr txBox="1"/>
          <p:nvPr/>
        </p:nvSpPr>
        <p:spPr>
          <a:xfrm>
            <a:off x="923115" y="4389054"/>
            <a:ext cx="1438275" cy="64633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実際の内容</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はこちら</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38931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9FE20-203E-C7C1-708F-6EBBE150428D}"/>
            </a:ext>
          </a:extLst>
        </p:cNvPr>
        <p:cNvGrpSpPr/>
        <p:nvPr/>
      </p:nvGrpSpPr>
      <p:grpSpPr>
        <a:xfrm>
          <a:off x="0" y="0"/>
          <a:ext cx="0" cy="0"/>
          <a:chOff x="0" y="0"/>
          <a:chExt cx="0" cy="0"/>
        </a:xfrm>
      </p:grpSpPr>
      <p:sp>
        <p:nvSpPr>
          <p:cNvPr id="11" name="爆発: 14 pt 10">
            <a:extLst>
              <a:ext uri="{FF2B5EF4-FFF2-40B4-BE49-F238E27FC236}">
                <a16:creationId xmlns:a16="http://schemas.microsoft.com/office/drawing/2014/main" id="{6DC21BEE-8EDF-8AFF-7BB2-9E06FECD9847}"/>
              </a:ext>
            </a:extLst>
          </p:cNvPr>
          <p:cNvSpPr/>
          <p:nvPr/>
        </p:nvSpPr>
        <p:spPr>
          <a:xfrm>
            <a:off x="4038600" y="1631390"/>
            <a:ext cx="4610099" cy="4344520"/>
          </a:xfrm>
          <a:prstGeom prst="irregularSeal2">
            <a:avLst/>
          </a:prstGeom>
          <a:gradFill>
            <a:gsLst>
              <a:gs pos="12000">
                <a:srgbClr val="FFC000"/>
              </a:gs>
              <a:gs pos="60000">
                <a:schemeClr val="bg1"/>
              </a:gs>
              <a:gs pos="47000">
                <a:schemeClr val="bg1"/>
              </a:gs>
              <a:gs pos="89000">
                <a:srgbClr val="FF6600"/>
              </a:gs>
            </a:gsLst>
            <a:lin ang="8400000" scaled="0"/>
          </a:gra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B7DE23AA-951D-A05F-3001-1C715AC994AA}"/>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pic>
        <p:nvPicPr>
          <p:cNvPr id="4" name="図 3" descr="男性の顔の絵&#10;&#10;AI 生成コンテンツは誤りを含む可能性があります。">
            <a:extLst>
              <a:ext uri="{FF2B5EF4-FFF2-40B4-BE49-F238E27FC236}">
                <a16:creationId xmlns:a16="http://schemas.microsoft.com/office/drawing/2014/main" id="{FCDBC568-8B84-0DA8-752B-E253FAD9A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1" y="2159000"/>
            <a:ext cx="3289300" cy="3289300"/>
          </a:xfrm>
          <a:prstGeom prst="rect">
            <a:avLst/>
          </a:prstGeom>
        </p:spPr>
      </p:pic>
      <p:pic>
        <p:nvPicPr>
          <p:cNvPr id="7" name="図 6" descr="男性の顔の絵&#10;&#10;AI 生成コンテンツは誤りを含む可能性があります。">
            <a:extLst>
              <a:ext uri="{FF2B5EF4-FFF2-40B4-BE49-F238E27FC236}">
                <a16:creationId xmlns:a16="http://schemas.microsoft.com/office/drawing/2014/main" id="{4DAE19E3-FC50-5213-5417-F07192EC9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701" y="2159000"/>
            <a:ext cx="3289300" cy="3289300"/>
          </a:xfrm>
          <a:prstGeom prst="rect">
            <a:avLst/>
          </a:prstGeom>
        </p:spPr>
      </p:pic>
      <p:sp>
        <p:nvSpPr>
          <p:cNvPr id="9" name="正方形/長方形 8">
            <a:extLst>
              <a:ext uri="{FF2B5EF4-FFF2-40B4-BE49-F238E27FC236}">
                <a16:creationId xmlns:a16="http://schemas.microsoft.com/office/drawing/2014/main" id="{B560EF08-4972-B4AB-8371-8B3AEB8FB797}"/>
              </a:ext>
            </a:extLst>
          </p:cNvPr>
          <p:cNvSpPr/>
          <p:nvPr/>
        </p:nvSpPr>
        <p:spPr>
          <a:xfrm>
            <a:off x="5235829" y="2967335"/>
            <a:ext cx="1720344" cy="1862048"/>
          </a:xfrm>
          <a:prstGeom prst="rect">
            <a:avLst/>
          </a:prstGeom>
          <a:noFill/>
        </p:spPr>
        <p:txBody>
          <a:bodyPr wrap="none" lIns="91440" tIns="45720" rIns="91440" bIns="45720">
            <a:spAutoFit/>
          </a:bodyPr>
          <a:lstStyle/>
          <a:p>
            <a:pPr algn="ctr"/>
            <a:r>
              <a:rPr lang="en-US" altLang="ja-JP" sz="11500" dirty="0">
                <a:ln w="25400">
                  <a:solidFill>
                    <a:srgbClr val="FF0000"/>
                  </a:solidFill>
                  <a:prstDash val="solid"/>
                  <a:bevel/>
                </a:ln>
                <a:gradFill>
                  <a:gsLst>
                    <a:gs pos="23000">
                      <a:srgbClr val="FFC000"/>
                    </a:gs>
                    <a:gs pos="50000">
                      <a:schemeClr val="bg1"/>
                    </a:gs>
                    <a:gs pos="77000">
                      <a:srgbClr val="FF6600"/>
                    </a:gs>
                  </a:gsLst>
                  <a:lin ang="5400000" scaled="0"/>
                </a:gradFill>
                <a:latin typeface="Impact" panose="020B0806030902050204" pitchFamily="34" charset="0"/>
                <a:ea typeface="Meiryo UI" panose="020B0604030504040204" pitchFamily="50" charset="-128"/>
              </a:rPr>
              <a:t>VS</a:t>
            </a:r>
            <a:endParaRPr lang="ja-JP" altLang="en-US" sz="11500" dirty="0">
              <a:ln w="25400">
                <a:solidFill>
                  <a:srgbClr val="FF0000"/>
                </a:solidFill>
                <a:prstDash val="solid"/>
                <a:bevel/>
              </a:ln>
              <a:gradFill>
                <a:gsLst>
                  <a:gs pos="23000">
                    <a:srgbClr val="FFC000"/>
                  </a:gs>
                  <a:gs pos="50000">
                    <a:schemeClr val="bg1"/>
                  </a:gs>
                  <a:gs pos="77000">
                    <a:srgbClr val="FF6600"/>
                  </a:gs>
                </a:gsLst>
                <a:lin ang="5400000" scaled="0"/>
              </a:gradFill>
              <a:latin typeface="Impact" panose="020B0806030902050204" pitchFamily="34" charset="0"/>
              <a:ea typeface="Meiryo UI" panose="020B0604030504040204" pitchFamily="50" charset="-128"/>
            </a:endParaRPr>
          </a:p>
        </p:txBody>
      </p:sp>
    </p:spTree>
    <p:extLst>
      <p:ext uri="{BB962C8B-B14F-4D97-AF65-F5344CB8AC3E}">
        <p14:creationId xmlns:p14="http://schemas.microsoft.com/office/powerpoint/2010/main" val="40964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8D147-9565-103F-1BDD-E2CE5EA88C00}"/>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pic>
        <p:nvPicPr>
          <p:cNvPr id="5" name="図 4" descr="フィッシングメール">
            <a:extLst>
              <a:ext uri="{FF2B5EF4-FFF2-40B4-BE49-F238E27FC236}">
                <a16:creationId xmlns:a16="http://schemas.microsoft.com/office/drawing/2014/main" id="{3BACE9C2-DAA1-7B39-F3E6-3275814E7EF6}"/>
              </a:ext>
            </a:extLst>
          </p:cNvPr>
          <p:cNvPicPr>
            <a:picLocks noChangeAspect="1"/>
          </p:cNvPicPr>
          <p:nvPr/>
        </p:nvPicPr>
        <p:blipFill>
          <a:blip r:embed="rId2"/>
          <a:stretch>
            <a:fillRect/>
          </a:stretch>
        </p:blipFill>
        <p:spPr>
          <a:xfrm>
            <a:off x="2090412" y="2476199"/>
            <a:ext cx="6204081" cy="2867325"/>
          </a:xfrm>
          <a:prstGeom prst="rect">
            <a:avLst/>
          </a:prstGeom>
        </p:spPr>
      </p:pic>
      <p:sp>
        <p:nvSpPr>
          <p:cNvPr id="10" name="テキスト ボックス 9">
            <a:extLst>
              <a:ext uri="{FF2B5EF4-FFF2-40B4-BE49-F238E27FC236}">
                <a16:creationId xmlns:a16="http://schemas.microsoft.com/office/drawing/2014/main" id="{61892EF4-53C3-5E0B-6215-5D0BFDF6E1C8}"/>
              </a:ext>
            </a:extLst>
          </p:cNvPr>
          <p:cNvSpPr txBox="1"/>
          <p:nvPr/>
        </p:nvSpPr>
        <p:spPr>
          <a:xfrm>
            <a:off x="4903691" y="3754964"/>
            <a:ext cx="5921129" cy="369331"/>
          </a:xfrm>
          <a:prstGeom prst="rect">
            <a:avLst/>
          </a:prstGeom>
          <a:solidFill>
            <a:srgbClr val="FFFFCC"/>
          </a:solidFill>
          <a:ln>
            <a:solidFill>
              <a:schemeClr val="tx1"/>
            </a:solidFill>
          </a:ln>
        </p:spPr>
        <p:txBody>
          <a:bodyPr wrap="square">
            <a:spAutoFit/>
          </a:bodyPr>
          <a:lstStyle>
            <a:defPPr>
              <a:defRPr lang="ja-JP"/>
            </a:defPPr>
            <a:lvl1pPr>
              <a:defRPr>
                <a:latin typeface="ＭＳ ゴシック" panose="020B0609070205080204" pitchFamily="49" charset="-128"/>
                <a:ea typeface="ＭＳ ゴシック" panose="020B0609070205080204" pitchFamily="49" charset="-128"/>
              </a:defRPr>
            </a:lvl1pPr>
          </a:lstStyle>
          <a:p>
            <a:r>
              <a:rPr lang="ja-JP" altLang="en-US" dirty="0"/>
              <a:t>https://dangerous.cn/kiken/yabai/phishing</a:t>
            </a:r>
          </a:p>
        </p:txBody>
      </p:sp>
      <p:sp>
        <p:nvSpPr>
          <p:cNvPr id="8" name="フリーフォーム: 図形 7">
            <a:extLst>
              <a:ext uri="{FF2B5EF4-FFF2-40B4-BE49-F238E27FC236}">
                <a16:creationId xmlns:a16="http://schemas.microsoft.com/office/drawing/2014/main" id="{7C14F6E6-BA87-372A-9025-7D18C159D272}"/>
              </a:ext>
            </a:extLst>
          </p:cNvPr>
          <p:cNvSpPr/>
          <p:nvPr/>
        </p:nvSpPr>
        <p:spPr>
          <a:xfrm rot="20688745">
            <a:off x="4783797" y="3515861"/>
            <a:ext cx="239789" cy="369036"/>
          </a:xfrm>
          <a:custGeom>
            <a:avLst/>
            <a:gdLst>
              <a:gd name="csX0" fmla="*/ 464285 w 1009317"/>
              <a:gd name="csY0" fmla="*/ 0 h 2237057"/>
              <a:gd name="csX1" fmla="*/ 1009317 w 1009317"/>
              <a:gd name="csY1" fmla="*/ 1558289 h 2237057"/>
              <a:gd name="csX2" fmla="*/ 603101 w 1009317"/>
              <a:gd name="csY2" fmla="*/ 1367263 h 2237057"/>
              <a:gd name="csX3" fmla="*/ 603101 w 1009317"/>
              <a:gd name="csY3" fmla="*/ 2237057 h 2237057"/>
              <a:gd name="csX4" fmla="*/ 355406 w 1009317"/>
              <a:gd name="csY4" fmla="*/ 2237057 h 2237057"/>
              <a:gd name="csX5" fmla="*/ 355406 w 1009317"/>
              <a:gd name="csY5" fmla="*/ 1351931 h 2237057"/>
              <a:gd name="csX6" fmla="*/ 0 w 1009317"/>
              <a:gd name="csY6" fmla="*/ 1584224 h 22370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09317" h="2237057">
                <a:moveTo>
                  <a:pt x="464285" y="0"/>
                </a:moveTo>
                <a:lnTo>
                  <a:pt x="1009317" y="1558289"/>
                </a:lnTo>
                <a:lnTo>
                  <a:pt x="603101" y="1367263"/>
                </a:lnTo>
                <a:lnTo>
                  <a:pt x="603101" y="2237057"/>
                </a:lnTo>
                <a:lnTo>
                  <a:pt x="355406" y="2237057"/>
                </a:lnTo>
                <a:lnTo>
                  <a:pt x="355406" y="1351931"/>
                </a:lnTo>
                <a:lnTo>
                  <a:pt x="0" y="1584224"/>
                </a:lnTo>
                <a:close/>
              </a:path>
            </a:pathLst>
          </a:custGeom>
          <a:ln w="3175"/>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3928B4D-CD65-971B-0D02-36F34FF310FB}"/>
              </a:ext>
            </a:extLst>
          </p:cNvPr>
          <p:cNvSpPr/>
          <p:nvPr/>
        </p:nvSpPr>
        <p:spPr>
          <a:xfrm>
            <a:off x="1052188" y="1162050"/>
            <a:ext cx="862338" cy="4572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先攻</a:t>
            </a:r>
          </a:p>
        </p:txBody>
      </p:sp>
      <p:sp>
        <p:nvSpPr>
          <p:cNvPr id="13" name="テキスト ボックス 12">
            <a:extLst>
              <a:ext uri="{FF2B5EF4-FFF2-40B4-BE49-F238E27FC236}">
                <a16:creationId xmlns:a16="http://schemas.microsoft.com/office/drawing/2014/main" id="{46A5B5BB-271D-DFCC-85DB-55655E930CB6}"/>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フィッシングメール</a:t>
            </a:r>
          </a:p>
        </p:txBody>
      </p:sp>
      <p:sp>
        <p:nvSpPr>
          <p:cNvPr id="14" name="テキスト ボックス 13">
            <a:extLst>
              <a:ext uri="{FF2B5EF4-FFF2-40B4-BE49-F238E27FC236}">
                <a16:creationId xmlns:a16="http://schemas.microsoft.com/office/drawing/2014/main" id="{72ABA874-CC42-8893-D81D-F5013BB43CF3}"/>
              </a:ext>
            </a:extLst>
          </p:cNvPr>
          <p:cNvSpPr txBox="1"/>
          <p:nvPr/>
        </p:nvSpPr>
        <p:spPr>
          <a:xfrm>
            <a:off x="2090412" y="1681159"/>
            <a:ext cx="94246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t>リンクテキストと、リンクの内容が一致しない罠をしかける</a:t>
            </a:r>
          </a:p>
        </p:txBody>
      </p:sp>
      <p:pic>
        <p:nvPicPr>
          <p:cNvPr id="15" name="図 14" descr="男性の顔の絵&#10;&#10;AI 生成コンテンツは誤りを含む可能性があります。">
            <a:extLst>
              <a:ext uri="{FF2B5EF4-FFF2-40B4-BE49-F238E27FC236}">
                <a16:creationId xmlns:a16="http://schemas.microsoft.com/office/drawing/2014/main" id="{93CC9024-5B2D-9F62-2A71-77E7BEB39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a:ln>
            <a:solidFill>
              <a:schemeClr val="tx1"/>
            </a:solidFill>
          </a:ln>
        </p:spPr>
      </p:pic>
    </p:spTree>
    <p:extLst>
      <p:ext uri="{BB962C8B-B14F-4D97-AF65-F5344CB8AC3E}">
        <p14:creationId xmlns:p14="http://schemas.microsoft.com/office/powerpoint/2010/main" val="265816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男性の顔の絵&#10;&#10;AI 生成コンテンツは誤りを含む可能性があります。">
            <a:extLst>
              <a:ext uri="{FF2B5EF4-FFF2-40B4-BE49-F238E27FC236}">
                <a16:creationId xmlns:a16="http://schemas.microsoft.com/office/drawing/2014/main" id="{0EBA6141-59D8-AC0B-9A2C-3B9504011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p:spPr>
      </p:pic>
      <p:sp>
        <p:nvSpPr>
          <p:cNvPr id="2" name="タイトル 1">
            <a:extLst>
              <a:ext uri="{FF2B5EF4-FFF2-40B4-BE49-F238E27FC236}">
                <a16:creationId xmlns:a16="http://schemas.microsoft.com/office/drawing/2014/main" id="{A805F4E5-CEB1-93AC-3595-41BC8032E1A9}"/>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sp>
        <p:nvSpPr>
          <p:cNvPr id="3" name="正方形/長方形 2">
            <a:extLst>
              <a:ext uri="{FF2B5EF4-FFF2-40B4-BE49-F238E27FC236}">
                <a16:creationId xmlns:a16="http://schemas.microsoft.com/office/drawing/2014/main" id="{3D13D96B-06D9-E242-64FB-51E8ECF1033D}"/>
              </a:ext>
            </a:extLst>
          </p:cNvPr>
          <p:cNvSpPr/>
          <p:nvPr/>
        </p:nvSpPr>
        <p:spPr>
          <a:xfrm>
            <a:off x="1052188" y="1162050"/>
            <a:ext cx="862338" cy="457200"/>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後攻</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8DEFE93-4850-A8EF-30B8-A38AA79FED0B}"/>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注意喚起</a:t>
            </a:r>
          </a:p>
        </p:txBody>
      </p:sp>
      <p:sp>
        <p:nvSpPr>
          <p:cNvPr id="5" name="テキスト ボックス 4">
            <a:extLst>
              <a:ext uri="{FF2B5EF4-FFF2-40B4-BE49-F238E27FC236}">
                <a16:creationId xmlns:a16="http://schemas.microsoft.com/office/drawing/2014/main" id="{9731453A-9C86-BE67-6963-682F5584AB20}"/>
              </a:ext>
            </a:extLst>
          </p:cNvPr>
          <p:cNvSpPr txBox="1"/>
          <p:nvPr/>
        </p:nvSpPr>
        <p:spPr>
          <a:xfrm>
            <a:off x="2060576" y="1619250"/>
            <a:ext cx="9424644" cy="302419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t>★</a:t>
            </a:r>
            <a:r>
              <a:rPr lang="en-US" altLang="ja-JP" dirty="0"/>
              <a:t>×××</a:t>
            </a:r>
            <a:r>
              <a:rPr lang="ja-JP" altLang="en-US" dirty="0"/>
              <a:t>銀行を騙るフィッシングメールによる詐欺にご注意ください★</a:t>
            </a:r>
            <a:endParaRPr lang="en-US" altLang="ja-JP" dirty="0"/>
          </a:p>
          <a:p>
            <a:pPr algn="l"/>
            <a:endParaRPr lang="en-US" altLang="ja-JP" dirty="0"/>
          </a:p>
          <a:p>
            <a:pPr algn="l"/>
            <a:r>
              <a:rPr lang="ja-JP" altLang="en-US" dirty="0"/>
              <a:t>　・・・・・・・・・（中略）・・・・・・・・・</a:t>
            </a:r>
            <a:endParaRPr lang="en-US" altLang="ja-JP" dirty="0"/>
          </a:p>
          <a:p>
            <a:pPr algn="l"/>
            <a:endParaRPr lang="en-US" altLang="ja-JP" dirty="0"/>
          </a:p>
          <a:p>
            <a:pPr algn="l"/>
            <a:r>
              <a:rPr lang="ja-JP" altLang="en-US" dirty="0"/>
              <a:t>　当行の正規のホームページは</a:t>
            </a:r>
            <a:r>
              <a:rPr lang="en-US" altLang="ja-JP" dirty="0">
                <a:solidFill>
                  <a:srgbClr val="0070C0"/>
                </a:solidFill>
              </a:rPr>
              <a:t>URL</a:t>
            </a:r>
            <a:r>
              <a:rPr lang="ja-JP" altLang="en-US" dirty="0">
                <a:solidFill>
                  <a:srgbClr val="0070C0"/>
                </a:solidFill>
              </a:rPr>
              <a:t>に </a:t>
            </a:r>
            <a:r>
              <a:rPr lang="en-US" altLang="ja-JP" dirty="0">
                <a:solidFill>
                  <a:srgbClr val="0070C0"/>
                </a:solidFill>
              </a:rPr>
              <a:t>xxxbank.co.jp </a:t>
            </a:r>
            <a:r>
              <a:rPr lang="ja-JP" altLang="en-US" dirty="0">
                <a:solidFill>
                  <a:srgbClr val="0070C0"/>
                </a:solidFill>
              </a:rPr>
              <a:t>が含まれます</a:t>
            </a:r>
            <a:r>
              <a:rPr lang="ja-JP" altLang="en-US" dirty="0"/>
              <a:t>。</a:t>
            </a:r>
            <a:endParaRPr lang="en-US" altLang="ja-JP" dirty="0"/>
          </a:p>
          <a:p>
            <a:pPr algn="l"/>
            <a:r>
              <a:rPr lang="ja-JP" altLang="en-US" dirty="0"/>
              <a:t>　接続の前にご確認ください。</a:t>
            </a:r>
            <a:endParaRPr lang="en-US" altLang="ja-JP" dirty="0"/>
          </a:p>
          <a:p>
            <a:pPr algn="l"/>
            <a:endParaRPr lang="en-US" altLang="ja-JP" dirty="0"/>
          </a:p>
          <a:p>
            <a:pPr algn="l"/>
            <a:r>
              <a:rPr lang="ja-JP" altLang="en-US" dirty="0"/>
              <a:t>　・・・・・・・・・（以下略）・・・・・・・・・</a:t>
            </a:r>
            <a:endParaRPr lang="en-US" altLang="ja-JP" dirty="0"/>
          </a:p>
          <a:p>
            <a:pPr algn="l"/>
            <a:endParaRPr lang="en-US" altLang="ja-JP" dirty="0"/>
          </a:p>
        </p:txBody>
      </p:sp>
    </p:spTree>
    <p:extLst>
      <p:ext uri="{BB962C8B-B14F-4D97-AF65-F5344CB8AC3E}">
        <p14:creationId xmlns:p14="http://schemas.microsoft.com/office/powerpoint/2010/main" val="385350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ACF65-6A3F-EB8F-2546-6BAC58C7043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223DD7-A205-C289-C16C-4B73E211D3E6}"/>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pic>
        <p:nvPicPr>
          <p:cNvPr id="5" name="図 4" descr="フィッシングメール">
            <a:extLst>
              <a:ext uri="{FF2B5EF4-FFF2-40B4-BE49-F238E27FC236}">
                <a16:creationId xmlns:a16="http://schemas.microsoft.com/office/drawing/2014/main" id="{9B0BDD09-1EB8-A126-080E-0FCE371C2B8F}"/>
              </a:ext>
            </a:extLst>
          </p:cNvPr>
          <p:cNvPicPr>
            <a:picLocks noChangeAspect="1"/>
          </p:cNvPicPr>
          <p:nvPr/>
        </p:nvPicPr>
        <p:blipFill>
          <a:blip r:embed="rId2"/>
          <a:stretch>
            <a:fillRect/>
          </a:stretch>
        </p:blipFill>
        <p:spPr>
          <a:xfrm>
            <a:off x="2090412" y="2476199"/>
            <a:ext cx="6204081" cy="2867325"/>
          </a:xfrm>
          <a:prstGeom prst="rect">
            <a:avLst/>
          </a:prstGeom>
        </p:spPr>
      </p:pic>
      <p:sp>
        <p:nvSpPr>
          <p:cNvPr id="10" name="テキスト ボックス 9">
            <a:extLst>
              <a:ext uri="{FF2B5EF4-FFF2-40B4-BE49-F238E27FC236}">
                <a16:creationId xmlns:a16="http://schemas.microsoft.com/office/drawing/2014/main" id="{64E536CF-8C2F-FD18-05D8-CA86CAC0F79E}"/>
              </a:ext>
            </a:extLst>
          </p:cNvPr>
          <p:cNvSpPr txBox="1"/>
          <p:nvPr/>
        </p:nvSpPr>
        <p:spPr>
          <a:xfrm>
            <a:off x="4903691" y="3754964"/>
            <a:ext cx="5921129" cy="369331"/>
          </a:xfrm>
          <a:prstGeom prst="rect">
            <a:avLst/>
          </a:prstGeom>
          <a:solidFill>
            <a:srgbClr val="FFFFCC"/>
          </a:solidFill>
          <a:ln>
            <a:solidFill>
              <a:schemeClr val="tx1"/>
            </a:solidFill>
          </a:ln>
        </p:spPr>
        <p:txBody>
          <a:bodyPr wrap="square">
            <a:spAutoFit/>
          </a:bodyPr>
          <a:lstStyle/>
          <a:p>
            <a:r>
              <a:rPr lang="ja-JP" altLang="en-US" dirty="0">
                <a:latin typeface="ＭＳ ゴシック" panose="020B0609070205080204" pitchFamily="49" charset="-128"/>
                <a:ea typeface="ＭＳ ゴシック" panose="020B0609070205080204" pitchFamily="49" charset="-128"/>
              </a:rPr>
              <a:t>https://dangerous.cn/</a:t>
            </a:r>
            <a:r>
              <a:rPr lang="en-US" altLang="ja-JP" dirty="0">
                <a:solidFill>
                  <a:srgbClr val="FF0000"/>
                </a:solidFill>
                <a:latin typeface="ＭＳ ゴシック" panose="020B0609070205080204" pitchFamily="49" charset="-128"/>
                <a:ea typeface="ＭＳ ゴシック" panose="020B0609070205080204" pitchFamily="49" charset="-128"/>
              </a:rPr>
              <a:t>xxxbank.co.jp</a:t>
            </a:r>
            <a:r>
              <a:rPr lang="ja-JP" altLang="en-US" dirty="0">
                <a:latin typeface="ＭＳ ゴシック" panose="020B0609070205080204" pitchFamily="49" charset="-128"/>
                <a:ea typeface="ＭＳ ゴシック" panose="020B0609070205080204" pitchFamily="49" charset="-128"/>
              </a:rPr>
              <a:t>/phishing</a:t>
            </a:r>
          </a:p>
        </p:txBody>
      </p:sp>
      <p:sp>
        <p:nvSpPr>
          <p:cNvPr id="8" name="フリーフォーム: 図形 7">
            <a:extLst>
              <a:ext uri="{FF2B5EF4-FFF2-40B4-BE49-F238E27FC236}">
                <a16:creationId xmlns:a16="http://schemas.microsoft.com/office/drawing/2014/main" id="{8EB87307-23D4-4ACF-00EE-1CFD17798057}"/>
              </a:ext>
            </a:extLst>
          </p:cNvPr>
          <p:cNvSpPr/>
          <p:nvPr/>
        </p:nvSpPr>
        <p:spPr>
          <a:xfrm rot="20688745">
            <a:off x="4783797" y="3515861"/>
            <a:ext cx="239789" cy="369036"/>
          </a:xfrm>
          <a:custGeom>
            <a:avLst/>
            <a:gdLst>
              <a:gd name="csX0" fmla="*/ 464285 w 1009317"/>
              <a:gd name="csY0" fmla="*/ 0 h 2237057"/>
              <a:gd name="csX1" fmla="*/ 1009317 w 1009317"/>
              <a:gd name="csY1" fmla="*/ 1558289 h 2237057"/>
              <a:gd name="csX2" fmla="*/ 603101 w 1009317"/>
              <a:gd name="csY2" fmla="*/ 1367263 h 2237057"/>
              <a:gd name="csX3" fmla="*/ 603101 w 1009317"/>
              <a:gd name="csY3" fmla="*/ 2237057 h 2237057"/>
              <a:gd name="csX4" fmla="*/ 355406 w 1009317"/>
              <a:gd name="csY4" fmla="*/ 2237057 h 2237057"/>
              <a:gd name="csX5" fmla="*/ 355406 w 1009317"/>
              <a:gd name="csY5" fmla="*/ 1351931 h 2237057"/>
              <a:gd name="csX6" fmla="*/ 0 w 1009317"/>
              <a:gd name="csY6" fmla="*/ 1584224 h 22370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09317" h="2237057">
                <a:moveTo>
                  <a:pt x="464285" y="0"/>
                </a:moveTo>
                <a:lnTo>
                  <a:pt x="1009317" y="1558289"/>
                </a:lnTo>
                <a:lnTo>
                  <a:pt x="603101" y="1367263"/>
                </a:lnTo>
                <a:lnTo>
                  <a:pt x="603101" y="2237057"/>
                </a:lnTo>
                <a:lnTo>
                  <a:pt x="355406" y="2237057"/>
                </a:lnTo>
                <a:lnTo>
                  <a:pt x="355406" y="1351931"/>
                </a:lnTo>
                <a:lnTo>
                  <a:pt x="0" y="1584224"/>
                </a:lnTo>
                <a:close/>
              </a:path>
            </a:pathLst>
          </a:custGeom>
          <a:ln w="3175"/>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478ADEB-752B-076D-64EE-F27CEB391DEF}"/>
              </a:ext>
            </a:extLst>
          </p:cNvPr>
          <p:cNvSpPr/>
          <p:nvPr/>
        </p:nvSpPr>
        <p:spPr>
          <a:xfrm>
            <a:off x="1052188" y="1162050"/>
            <a:ext cx="862338" cy="4572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先攻</a:t>
            </a:r>
          </a:p>
        </p:txBody>
      </p:sp>
      <p:sp>
        <p:nvSpPr>
          <p:cNvPr id="13" name="テキスト ボックス 12">
            <a:extLst>
              <a:ext uri="{FF2B5EF4-FFF2-40B4-BE49-F238E27FC236}">
                <a16:creationId xmlns:a16="http://schemas.microsoft.com/office/drawing/2014/main" id="{F2B48CA5-2308-046D-63B4-C1FEA71971A4}"/>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フィッシングメール</a:t>
            </a:r>
          </a:p>
        </p:txBody>
      </p:sp>
      <p:sp>
        <p:nvSpPr>
          <p:cNvPr id="3" name="テキスト ボックス 2">
            <a:extLst>
              <a:ext uri="{FF2B5EF4-FFF2-40B4-BE49-F238E27FC236}">
                <a16:creationId xmlns:a16="http://schemas.microsoft.com/office/drawing/2014/main" id="{4371DB9A-3F44-4090-6952-C18C61676EEB}"/>
              </a:ext>
            </a:extLst>
          </p:cNvPr>
          <p:cNvSpPr txBox="1"/>
          <p:nvPr/>
        </p:nvSpPr>
        <p:spPr>
          <a:xfrm>
            <a:off x="2090412" y="1681159"/>
            <a:ext cx="94246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t>「</a:t>
            </a:r>
            <a:r>
              <a:rPr lang="en-US" altLang="ja-JP" dirty="0"/>
              <a:t>xxxbank.co.jp</a:t>
            </a:r>
            <a:r>
              <a:rPr lang="ja-JP" altLang="en-US" dirty="0"/>
              <a:t>」を含めばいいんだな！</a:t>
            </a:r>
          </a:p>
        </p:txBody>
      </p:sp>
      <p:pic>
        <p:nvPicPr>
          <p:cNvPr id="4" name="図 3" descr="男性の顔の絵&#10;&#10;AI 生成コンテンツは誤りを含む可能性があります。">
            <a:extLst>
              <a:ext uri="{FF2B5EF4-FFF2-40B4-BE49-F238E27FC236}">
                <a16:creationId xmlns:a16="http://schemas.microsoft.com/office/drawing/2014/main" id="{6B94A8B3-026D-21E5-506A-9B6C262D1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a:ln>
            <a:solidFill>
              <a:schemeClr val="tx1"/>
            </a:solidFill>
          </a:ln>
        </p:spPr>
      </p:pic>
    </p:spTree>
    <p:extLst>
      <p:ext uri="{BB962C8B-B14F-4D97-AF65-F5344CB8AC3E}">
        <p14:creationId xmlns:p14="http://schemas.microsoft.com/office/powerpoint/2010/main" val="2839035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80BB5-81AE-559C-4B9A-3AFDAF6119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90FFE62-57DC-CDB0-7AEE-470EAA5D8B81}"/>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sp>
        <p:nvSpPr>
          <p:cNvPr id="3" name="正方形/長方形 2">
            <a:extLst>
              <a:ext uri="{FF2B5EF4-FFF2-40B4-BE49-F238E27FC236}">
                <a16:creationId xmlns:a16="http://schemas.microsoft.com/office/drawing/2014/main" id="{F26EA93C-B7DC-323F-05D3-4572C070A843}"/>
              </a:ext>
            </a:extLst>
          </p:cNvPr>
          <p:cNvSpPr/>
          <p:nvPr/>
        </p:nvSpPr>
        <p:spPr>
          <a:xfrm>
            <a:off x="1052188" y="1162050"/>
            <a:ext cx="862338" cy="457200"/>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後攻</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96881A5F-4EBA-20EC-443D-A902257702A7}"/>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注意喚起</a:t>
            </a:r>
          </a:p>
        </p:txBody>
      </p:sp>
      <p:sp>
        <p:nvSpPr>
          <p:cNvPr id="5" name="テキスト ボックス 4">
            <a:extLst>
              <a:ext uri="{FF2B5EF4-FFF2-40B4-BE49-F238E27FC236}">
                <a16:creationId xmlns:a16="http://schemas.microsoft.com/office/drawing/2014/main" id="{0B4263CD-D1F2-792C-36A4-18925A972436}"/>
              </a:ext>
            </a:extLst>
          </p:cNvPr>
          <p:cNvSpPr txBox="1"/>
          <p:nvPr/>
        </p:nvSpPr>
        <p:spPr>
          <a:xfrm>
            <a:off x="1400176" y="1681159"/>
            <a:ext cx="9424644" cy="302419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endParaRPr lang="en-US" altLang="ja-JP" dirty="0"/>
          </a:p>
        </p:txBody>
      </p:sp>
      <p:pic>
        <p:nvPicPr>
          <p:cNvPr id="6" name="図 5" descr="男性の顔の絵&#10;&#10;AI 生成コンテンツは誤りを含む可能性があります。">
            <a:extLst>
              <a:ext uri="{FF2B5EF4-FFF2-40B4-BE49-F238E27FC236}">
                <a16:creationId xmlns:a16="http://schemas.microsoft.com/office/drawing/2014/main" id="{A430BB6D-A1B7-EB4C-6A02-445D2FFBF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p:spPr>
      </p:pic>
      <p:sp>
        <p:nvSpPr>
          <p:cNvPr id="7" name="テキスト ボックス 6">
            <a:extLst>
              <a:ext uri="{FF2B5EF4-FFF2-40B4-BE49-F238E27FC236}">
                <a16:creationId xmlns:a16="http://schemas.microsoft.com/office/drawing/2014/main" id="{358C26D9-5856-07D6-9880-34F64B0825DC}"/>
              </a:ext>
            </a:extLst>
          </p:cNvPr>
          <p:cNvSpPr txBox="1"/>
          <p:nvPr/>
        </p:nvSpPr>
        <p:spPr>
          <a:xfrm>
            <a:off x="2060576" y="1619250"/>
            <a:ext cx="9424644" cy="302419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t>★</a:t>
            </a:r>
            <a:r>
              <a:rPr lang="en-US" altLang="ja-JP" dirty="0"/>
              <a:t>×××</a:t>
            </a:r>
            <a:r>
              <a:rPr lang="ja-JP" altLang="en-US" dirty="0"/>
              <a:t>銀行を騙るフィッシングメールによる詐欺にご注意ください★</a:t>
            </a:r>
            <a:endParaRPr lang="en-US" altLang="ja-JP" dirty="0"/>
          </a:p>
          <a:p>
            <a:pPr algn="l"/>
            <a:endParaRPr lang="en-US" altLang="ja-JP" dirty="0"/>
          </a:p>
          <a:p>
            <a:pPr algn="l"/>
            <a:r>
              <a:rPr lang="ja-JP" altLang="en-US" dirty="0"/>
              <a:t>　・・・・・・・・・（中略）・・・・・・・・・</a:t>
            </a:r>
            <a:endParaRPr lang="en-US" altLang="ja-JP" dirty="0"/>
          </a:p>
          <a:p>
            <a:pPr algn="l"/>
            <a:endParaRPr lang="en-US" altLang="ja-JP" dirty="0"/>
          </a:p>
          <a:p>
            <a:pPr algn="l"/>
            <a:r>
              <a:rPr lang="ja-JP" altLang="en-US" dirty="0"/>
              <a:t>　当行の正規のホームページは</a:t>
            </a:r>
            <a:r>
              <a:rPr lang="en-US" altLang="ja-JP" dirty="0"/>
              <a:t>URL</a:t>
            </a:r>
            <a:r>
              <a:rPr lang="ja-JP" altLang="en-US" dirty="0"/>
              <a:t>が </a:t>
            </a:r>
            <a:r>
              <a:rPr lang="en-US" altLang="ja-JP" dirty="0"/>
              <a:t>www.xxxbank.co.jp </a:t>
            </a:r>
            <a:r>
              <a:rPr lang="ja-JP" altLang="en-US" dirty="0"/>
              <a:t>または</a:t>
            </a:r>
            <a:endParaRPr lang="en-US" altLang="ja-JP" dirty="0"/>
          </a:p>
          <a:p>
            <a:pPr algn="l"/>
            <a:r>
              <a:rPr lang="ja-JP" altLang="en-US" dirty="0"/>
              <a:t>　</a:t>
            </a:r>
            <a:r>
              <a:rPr lang="en-US" altLang="ja-JP" dirty="0"/>
              <a:t>ib.xxxbank.co.jp </a:t>
            </a:r>
            <a:r>
              <a:rPr lang="ja-JP" altLang="en-US" dirty="0">
                <a:solidFill>
                  <a:srgbClr val="0070C0"/>
                </a:solidFill>
              </a:rPr>
              <a:t>で始まります</a:t>
            </a:r>
            <a:r>
              <a:rPr lang="ja-JP" altLang="en-US" dirty="0"/>
              <a:t>。</a:t>
            </a:r>
            <a:endParaRPr lang="en-US" altLang="ja-JP" dirty="0"/>
          </a:p>
          <a:p>
            <a:pPr algn="l"/>
            <a:r>
              <a:rPr lang="ja-JP" altLang="en-US" dirty="0"/>
              <a:t>　接続の前にご確認ください。</a:t>
            </a:r>
            <a:endParaRPr lang="en-US" altLang="ja-JP" dirty="0"/>
          </a:p>
          <a:p>
            <a:pPr algn="l"/>
            <a:endParaRPr lang="en-US" altLang="ja-JP" dirty="0"/>
          </a:p>
          <a:p>
            <a:pPr algn="l"/>
            <a:r>
              <a:rPr lang="ja-JP" altLang="en-US" dirty="0"/>
              <a:t>　・・・・・・・・・（以下略）・・・・・・・・・</a:t>
            </a:r>
            <a:endParaRPr lang="en-US" altLang="ja-JP" dirty="0"/>
          </a:p>
          <a:p>
            <a:pPr algn="l"/>
            <a:endParaRPr lang="en-US" altLang="ja-JP" dirty="0"/>
          </a:p>
        </p:txBody>
      </p:sp>
    </p:spTree>
    <p:extLst>
      <p:ext uri="{BB962C8B-B14F-4D97-AF65-F5344CB8AC3E}">
        <p14:creationId xmlns:p14="http://schemas.microsoft.com/office/powerpoint/2010/main" val="60238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F8A4-5C66-EC29-59FB-C746BB7E836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A4703C-6E3A-6A68-B415-37DCC8DBEC0A}"/>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pic>
        <p:nvPicPr>
          <p:cNvPr id="5" name="図 4" descr="フィッシングメール">
            <a:extLst>
              <a:ext uri="{FF2B5EF4-FFF2-40B4-BE49-F238E27FC236}">
                <a16:creationId xmlns:a16="http://schemas.microsoft.com/office/drawing/2014/main" id="{584383B0-1ACC-935A-E68B-BC240724392B}"/>
              </a:ext>
            </a:extLst>
          </p:cNvPr>
          <p:cNvPicPr>
            <a:picLocks noChangeAspect="1"/>
          </p:cNvPicPr>
          <p:nvPr/>
        </p:nvPicPr>
        <p:blipFill>
          <a:blip r:embed="rId2"/>
          <a:stretch>
            <a:fillRect/>
          </a:stretch>
        </p:blipFill>
        <p:spPr>
          <a:xfrm>
            <a:off x="2090412" y="2476199"/>
            <a:ext cx="6204081" cy="2867325"/>
          </a:xfrm>
          <a:prstGeom prst="rect">
            <a:avLst/>
          </a:prstGeom>
        </p:spPr>
      </p:pic>
      <p:sp>
        <p:nvSpPr>
          <p:cNvPr id="10" name="テキスト ボックス 9">
            <a:extLst>
              <a:ext uri="{FF2B5EF4-FFF2-40B4-BE49-F238E27FC236}">
                <a16:creationId xmlns:a16="http://schemas.microsoft.com/office/drawing/2014/main" id="{C5F4090F-8F23-B1DC-A145-146070AAE0F7}"/>
              </a:ext>
            </a:extLst>
          </p:cNvPr>
          <p:cNvSpPr txBox="1"/>
          <p:nvPr/>
        </p:nvSpPr>
        <p:spPr>
          <a:xfrm>
            <a:off x="4903691" y="3754964"/>
            <a:ext cx="6602509" cy="369332"/>
          </a:xfrm>
          <a:prstGeom prst="rect">
            <a:avLst/>
          </a:prstGeom>
          <a:solidFill>
            <a:srgbClr val="FFFFCC"/>
          </a:solidFill>
          <a:ln>
            <a:solidFill>
              <a:schemeClr val="tx1"/>
            </a:solidFill>
          </a:ln>
        </p:spPr>
        <p:txBody>
          <a:bodyPr wrap="square">
            <a:spAutoFit/>
          </a:bodyPr>
          <a:lstStyle>
            <a:defPPr>
              <a:defRPr lang="ja-JP"/>
            </a:defPPr>
            <a:lvl1pPr>
              <a:defRPr>
                <a:latin typeface="ＭＳ ゴシック" panose="020B0609070205080204" pitchFamily="49" charset="-128"/>
                <a:ea typeface="ＭＳ ゴシック" panose="020B0609070205080204" pitchFamily="49" charset="-128"/>
              </a:defRPr>
            </a:lvl1pPr>
          </a:lstStyle>
          <a:p>
            <a:r>
              <a:rPr lang="ja-JP" altLang="en-US" dirty="0"/>
              <a:t>https://</a:t>
            </a:r>
            <a:r>
              <a:rPr lang="en-US" altLang="ja-JP" dirty="0">
                <a:solidFill>
                  <a:srgbClr val="FF0000"/>
                </a:solidFill>
              </a:rPr>
              <a:t>www.xxxbank.co.jp</a:t>
            </a:r>
            <a:r>
              <a:rPr lang="en-US" altLang="ja-JP" dirty="0"/>
              <a:t>.</a:t>
            </a:r>
            <a:r>
              <a:rPr lang="ja-JP" altLang="en-US" dirty="0"/>
              <a:t>dangerous.cn/</a:t>
            </a:r>
            <a:r>
              <a:rPr lang="en-US" altLang="ja-JP" dirty="0" err="1"/>
              <a:t>yabai</a:t>
            </a:r>
            <a:r>
              <a:rPr lang="en-US" altLang="ja-JP" dirty="0"/>
              <a:t>/</a:t>
            </a:r>
            <a:r>
              <a:rPr lang="ja-JP" altLang="en-US" dirty="0"/>
              <a:t>phishing</a:t>
            </a:r>
          </a:p>
        </p:txBody>
      </p:sp>
      <p:sp>
        <p:nvSpPr>
          <p:cNvPr id="8" name="フリーフォーム: 図形 7">
            <a:extLst>
              <a:ext uri="{FF2B5EF4-FFF2-40B4-BE49-F238E27FC236}">
                <a16:creationId xmlns:a16="http://schemas.microsoft.com/office/drawing/2014/main" id="{068160BF-13CE-D727-0E3C-D16515595C8A}"/>
              </a:ext>
            </a:extLst>
          </p:cNvPr>
          <p:cNvSpPr/>
          <p:nvPr/>
        </p:nvSpPr>
        <p:spPr>
          <a:xfrm rot="20688745">
            <a:off x="4783797" y="3515861"/>
            <a:ext cx="239789" cy="369036"/>
          </a:xfrm>
          <a:custGeom>
            <a:avLst/>
            <a:gdLst>
              <a:gd name="csX0" fmla="*/ 464285 w 1009317"/>
              <a:gd name="csY0" fmla="*/ 0 h 2237057"/>
              <a:gd name="csX1" fmla="*/ 1009317 w 1009317"/>
              <a:gd name="csY1" fmla="*/ 1558289 h 2237057"/>
              <a:gd name="csX2" fmla="*/ 603101 w 1009317"/>
              <a:gd name="csY2" fmla="*/ 1367263 h 2237057"/>
              <a:gd name="csX3" fmla="*/ 603101 w 1009317"/>
              <a:gd name="csY3" fmla="*/ 2237057 h 2237057"/>
              <a:gd name="csX4" fmla="*/ 355406 w 1009317"/>
              <a:gd name="csY4" fmla="*/ 2237057 h 2237057"/>
              <a:gd name="csX5" fmla="*/ 355406 w 1009317"/>
              <a:gd name="csY5" fmla="*/ 1351931 h 2237057"/>
              <a:gd name="csX6" fmla="*/ 0 w 1009317"/>
              <a:gd name="csY6" fmla="*/ 1584224 h 22370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09317" h="2237057">
                <a:moveTo>
                  <a:pt x="464285" y="0"/>
                </a:moveTo>
                <a:lnTo>
                  <a:pt x="1009317" y="1558289"/>
                </a:lnTo>
                <a:lnTo>
                  <a:pt x="603101" y="1367263"/>
                </a:lnTo>
                <a:lnTo>
                  <a:pt x="603101" y="2237057"/>
                </a:lnTo>
                <a:lnTo>
                  <a:pt x="355406" y="2237057"/>
                </a:lnTo>
                <a:lnTo>
                  <a:pt x="355406" y="1351931"/>
                </a:lnTo>
                <a:lnTo>
                  <a:pt x="0" y="1584224"/>
                </a:lnTo>
                <a:close/>
              </a:path>
            </a:pathLst>
          </a:custGeom>
          <a:ln w="3175"/>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F962143-2B72-FA61-8BDD-9D6CA9D9DD11}"/>
              </a:ext>
            </a:extLst>
          </p:cNvPr>
          <p:cNvSpPr/>
          <p:nvPr/>
        </p:nvSpPr>
        <p:spPr>
          <a:xfrm>
            <a:off x="1052188" y="1162050"/>
            <a:ext cx="862338" cy="4572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先攻</a:t>
            </a:r>
          </a:p>
        </p:txBody>
      </p:sp>
      <p:sp>
        <p:nvSpPr>
          <p:cNvPr id="13" name="テキスト ボックス 12">
            <a:extLst>
              <a:ext uri="{FF2B5EF4-FFF2-40B4-BE49-F238E27FC236}">
                <a16:creationId xmlns:a16="http://schemas.microsoft.com/office/drawing/2014/main" id="{AE514F16-595A-45BA-006F-37DB7ECBADD4}"/>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フィッシングメール</a:t>
            </a:r>
          </a:p>
        </p:txBody>
      </p:sp>
      <p:sp>
        <p:nvSpPr>
          <p:cNvPr id="3" name="テキスト ボックス 2">
            <a:extLst>
              <a:ext uri="{FF2B5EF4-FFF2-40B4-BE49-F238E27FC236}">
                <a16:creationId xmlns:a16="http://schemas.microsoft.com/office/drawing/2014/main" id="{AE91950D-ED00-B2EE-C07B-F31070D6CB97}"/>
              </a:ext>
            </a:extLst>
          </p:cNvPr>
          <p:cNvSpPr txBox="1"/>
          <p:nvPr/>
        </p:nvSpPr>
        <p:spPr>
          <a:xfrm>
            <a:off x="2090412" y="1681159"/>
            <a:ext cx="94246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t>「</a:t>
            </a:r>
            <a:r>
              <a:rPr lang="en-US" altLang="ja-JP" dirty="0"/>
              <a:t>www.xxxbank.co.jp</a:t>
            </a:r>
            <a:r>
              <a:rPr lang="ja-JP" altLang="en-US" dirty="0"/>
              <a:t>」で始まればいいんだな！</a:t>
            </a:r>
          </a:p>
        </p:txBody>
      </p:sp>
      <p:pic>
        <p:nvPicPr>
          <p:cNvPr id="4" name="図 3" descr="男性の顔の絵&#10;&#10;AI 生成コンテンツは誤りを含む可能性があります。">
            <a:extLst>
              <a:ext uri="{FF2B5EF4-FFF2-40B4-BE49-F238E27FC236}">
                <a16:creationId xmlns:a16="http://schemas.microsoft.com/office/drawing/2014/main" id="{3648F9DC-A496-7DAA-F6F8-DF6ADDE0E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a:ln>
            <a:solidFill>
              <a:schemeClr val="tx1"/>
            </a:solidFill>
          </a:ln>
        </p:spPr>
      </p:pic>
    </p:spTree>
    <p:extLst>
      <p:ext uri="{BB962C8B-B14F-4D97-AF65-F5344CB8AC3E}">
        <p14:creationId xmlns:p14="http://schemas.microsoft.com/office/powerpoint/2010/main" val="124062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F1773-C1B1-64CE-AA02-FF27B90063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F1B5A5A-5682-F5B2-DDF2-45280D54C4CE}"/>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sp>
        <p:nvSpPr>
          <p:cNvPr id="3" name="正方形/長方形 2">
            <a:extLst>
              <a:ext uri="{FF2B5EF4-FFF2-40B4-BE49-F238E27FC236}">
                <a16:creationId xmlns:a16="http://schemas.microsoft.com/office/drawing/2014/main" id="{AC509032-5B4E-EC78-2B85-238DB61659C4}"/>
              </a:ext>
            </a:extLst>
          </p:cNvPr>
          <p:cNvSpPr/>
          <p:nvPr/>
        </p:nvSpPr>
        <p:spPr>
          <a:xfrm>
            <a:off x="1052188" y="1162050"/>
            <a:ext cx="862338" cy="457200"/>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後攻</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5F5B56C-376D-3627-A4CF-598DC259E036}"/>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注意喚起</a:t>
            </a:r>
          </a:p>
        </p:txBody>
      </p:sp>
      <p:pic>
        <p:nvPicPr>
          <p:cNvPr id="6" name="図 5" descr="男性の顔の絵&#10;&#10;AI 生成コンテンツは誤りを含む可能性があります。">
            <a:extLst>
              <a:ext uri="{FF2B5EF4-FFF2-40B4-BE49-F238E27FC236}">
                <a16:creationId xmlns:a16="http://schemas.microsoft.com/office/drawing/2014/main" id="{820ACA37-89A9-AC89-D12D-1D233BA14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p:spPr>
      </p:pic>
      <p:sp>
        <p:nvSpPr>
          <p:cNvPr id="7" name="テキスト ボックス 6">
            <a:extLst>
              <a:ext uri="{FF2B5EF4-FFF2-40B4-BE49-F238E27FC236}">
                <a16:creationId xmlns:a16="http://schemas.microsoft.com/office/drawing/2014/main" id="{92584758-73C6-42B7-E8ED-F68D680C48D9}"/>
              </a:ext>
            </a:extLst>
          </p:cNvPr>
          <p:cNvSpPr txBox="1"/>
          <p:nvPr/>
        </p:nvSpPr>
        <p:spPr>
          <a:xfrm>
            <a:off x="2060576" y="1619250"/>
            <a:ext cx="9424644" cy="302419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t>★</a:t>
            </a:r>
            <a:r>
              <a:rPr lang="en-US" altLang="ja-JP" dirty="0"/>
              <a:t>×××</a:t>
            </a:r>
            <a:r>
              <a:rPr lang="ja-JP" altLang="en-US" dirty="0"/>
              <a:t>銀行を騙るフィッシングメールによる詐欺にご注意ください★</a:t>
            </a:r>
            <a:endParaRPr lang="en-US" altLang="ja-JP" dirty="0"/>
          </a:p>
          <a:p>
            <a:pPr algn="l"/>
            <a:endParaRPr lang="en-US" altLang="ja-JP" dirty="0"/>
          </a:p>
          <a:p>
            <a:pPr algn="l"/>
            <a:r>
              <a:rPr lang="ja-JP" altLang="en-US" dirty="0"/>
              <a:t>　・・・・・・・・・（中略）・・・・・・・・・</a:t>
            </a:r>
            <a:endParaRPr lang="en-US" altLang="ja-JP" dirty="0"/>
          </a:p>
          <a:p>
            <a:pPr algn="l"/>
            <a:endParaRPr lang="en-US" altLang="ja-JP" dirty="0"/>
          </a:p>
          <a:p>
            <a:pPr algn="l"/>
            <a:r>
              <a:rPr lang="ja-JP" altLang="en-US" dirty="0"/>
              <a:t>　当行の正規のホームページは</a:t>
            </a:r>
            <a:r>
              <a:rPr lang="en-US" altLang="ja-JP" dirty="0"/>
              <a:t>URL</a:t>
            </a:r>
            <a:r>
              <a:rPr lang="ja-JP" altLang="en-US" dirty="0"/>
              <a:t>が </a:t>
            </a:r>
            <a:r>
              <a:rPr lang="en-US" altLang="ja-JP" dirty="0">
                <a:solidFill>
                  <a:srgbClr val="0070C0"/>
                </a:solidFill>
              </a:rPr>
              <a:t>https://www.xxxbank.co.jp/</a:t>
            </a:r>
            <a:br>
              <a:rPr lang="en-US" altLang="ja-JP" dirty="0">
                <a:solidFill>
                  <a:srgbClr val="0070C0"/>
                </a:solidFill>
              </a:rPr>
            </a:br>
            <a:r>
              <a:rPr lang="ja-JP" altLang="en-US" dirty="0">
                <a:solidFill>
                  <a:srgbClr val="0070C0"/>
                </a:solidFill>
              </a:rPr>
              <a:t>　または　</a:t>
            </a:r>
            <a:r>
              <a:rPr lang="en-US" altLang="ja-JP" dirty="0">
                <a:solidFill>
                  <a:srgbClr val="0070C0"/>
                </a:solidFill>
              </a:rPr>
              <a:t>https://ib.xxxbank.co.jp/ </a:t>
            </a:r>
            <a:r>
              <a:rPr lang="ja-JP" altLang="en-US" dirty="0">
                <a:solidFill>
                  <a:srgbClr val="0070C0"/>
                </a:solidFill>
              </a:rPr>
              <a:t>で始まります</a:t>
            </a:r>
            <a:r>
              <a:rPr lang="ja-JP" altLang="en-US" dirty="0"/>
              <a:t>。</a:t>
            </a:r>
            <a:endParaRPr lang="en-US" altLang="ja-JP" dirty="0"/>
          </a:p>
          <a:p>
            <a:pPr algn="l"/>
            <a:r>
              <a:rPr lang="ja-JP" altLang="en-US" dirty="0"/>
              <a:t>　接続の前にご確認ください。</a:t>
            </a:r>
            <a:endParaRPr lang="en-US" altLang="ja-JP" dirty="0"/>
          </a:p>
          <a:p>
            <a:pPr algn="l"/>
            <a:endParaRPr lang="en-US" altLang="ja-JP" dirty="0"/>
          </a:p>
          <a:p>
            <a:pPr algn="l"/>
            <a:r>
              <a:rPr lang="ja-JP" altLang="en-US" dirty="0"/>
              <a:t>　・・・・・・・・・（以下略）・・・・・・・・・</a:t>
            </a:r>
            <a:endParaRPr lang="en-US" altLang="ja-JP" dirty="0"/>
          </a:p>
          <a:p>
            <a:pPr algn="l"/>
            <a:endParaRPr lang="en-US" altLang="ja-JP" dirty="0"/>
          </a:p>
        </p:txBody>
      </p:sp>
    </p:spTree>
    <p:extLst>
      <p:ext uri="{BB962C8B-B14F-4D97-AF65-F5344CB8AC3E}">
        <p14:creationId xmlns:p14="http://schemas.microsoft.com/office/powerpoint/2010/main" val="131280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7DEB3-5AA9-8D7B-66F1-01AC773B2CC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A0BA05D-31EC-E6BD-D727-BDB22495051B}"/>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pic>
        <p:nvPicPr>
          <p:cNvPr id="5" name="図 4" descr="フィッシングメール">
            <a:extLst>
              <a:ext uri="{FF2B5EF4-FFF2-40B4-BE49-F238E27FC236}">
                <a16:creationId xmlns:a16="http://schemas.microsoft.com/office/drawing/2014/main" id="{2645AB4D-5A2E-B7D6-9269-B970A09D1EEF}"/>
              </a:ext>
            </a:extLst>
          </p:cNvPr>
          <p:cNvPicPr>
            <a:picLocks noChangeAspect="1"/>
          </p:cNvPicPr>
          <p:nvPr/>
        </p:nvPicPr>
        <p:blipFill>
          <a:blip r:embed="rId2"/>
          <a:stretch>
            <a:fillRect/>
          </a:stretch>
        </p:blipFill>
        <p:spPr>
          <a:xfrm>
            <a:off x="2090412" y="2476199"/>
            <a:ext cx="6204081" cy="2867325"/>
          </a:xfrm>
          <a:prstGeom prst="rect">
            <a:avLst/>
          </a:prstGeom>
        </p:spPr>
      </p:pic>
      <p:sp>
        <p:nvSpPr>
          <p:cNvPr id="10" name="テキスト ボックス 9">
            <a:extLst>
              <a:ext uri="{FF2B5EF4-FFF2-40B4-BE49-F238E27FC236}">
                <a16:creationId xmlns:a16="http://schemas.microsoft.com/office/drawing/2014/main" id="{7D968599-7393-3791-A852-000B59936F1B}"/>
              </a:ext>
            </a:extLst>
          </p:cNvPr>
          <p:cNvSpPr txBox="1"/>
          <p:nvPr/>
        </p:nvSpPr>
        <p:spPr>
          <a:xfrm>
            <a:off x="4560791" y="3754964"/>
            <a:ext cx="7288309" cy="369332"/>
          </a:xfrm>
          <a:prstGeom prst="rect">
            <a:avLst/>
          </a:prstGeom>
          <a:solidFill>
            <a:srgbClr val="FFFFCC"/>
          </a:solidFill>
          <a:ln>
            <a:solidFill>
              <a:schemeClr val="tx1"/>
            </a:solidFill>
          </a:ln>
        </p:spPr>
        <p:txBody>
          <a:bodyPr wrap="square">
            <a:spAutoFit/>
          </a:bodyPr>
          <a:lstStyle>
            <a:defPPr>
              <a:defRPr lang="ja-JP"/>
            </a:defPPr>
            <a:lvl1pPr>
              <a:defRPr>
                <a:latin typeface="ＭＳ ゴシック" panose="020B0609070205080204" pitchFamily="49" charset="-128"/>
                <a:ea typeface="ＭＳ ゴシック" panose="020B0609070205080204" pitchFamily="49" charset="-128"/>
              </a:defRPr>
            </a:lvl1pPr>
          </a:lstStyle>
          <a:p>
            <a:r>
              <a:rPr lang="ja-JP" altLang="en-US" dirty="0"/>
              <a:t>https://</a:t>
            </a:r>
            <a:r>
              <a:rPr lang="en-US" altLang="ja-JP" dirty="0" err="1">
                <a:solidFill>
                  <a:srgbClr val="FF0000"/>
                </a:solidFill>
              </a:rPr>
              <a:t>www.xxxbank.co.jp∕</a:t>
            </a:r>
            <a:r>
              <a:rPr lang="en-US" altLang="ja-JP" dirty="0" err="1"/>
              <a:t>ib∕login.jsp</a:t>
            </a:r>
            <a:r>
              <a:rPr lang="en-US" altLang="ja-JP" dirty="0"/>
              <a:t>∕@</a:t>
            </a:r>
            <a:r>
              <a:rPr lang="ja-JP" altLang="en-US" dirty="0"/>
              <a:t>dangerous.cn/phishing</a:t>
            </a:r>
          </a:p>
        </p:txBody>
      </p:sp>
      <p:sp>
        <p:nvSpPr>
          <p:cNvPr id="8" name="フリーフォーム: 図形 7">
            <a:extLst>
              <a:ext uri="{FF2B5EF4-FFF2-40B4-BE49-F238E27FC236}">
                <a16:creationId xmlns:a16="http://schemas.microsoft.com/office/drawing/2014/main" id="{CD223F82-81ED-433F-F326-D128C44556B2}"/>
              </a:ext>
            </a:extLst>
          </p:cNvPr>
          <p:cNvSpPr/>
          <p:nvPr/>
        </p:nvSpPr>
        <p:spPr>
          <a:xfrm rot="20688745">
            <a:off x="4783797" y="3515861"/>
            <a:ext cx="239789" cy="369036"/>
          </a:xfrm>
          <a:custGeom>
            <a:avLst/>
            <a:gdLst>
              <a:gd name="csX0" fmla="*/ 464285 w 1009317"/>
              <a:gd name="csY0" fmla="*/ 0 h 2237057"/>
              <a:gd name="csX1" fmla="*/ 1009317 w 1009317"/>
              <a:gd name="csY1" fmla="*/ 1558289 h 2237057"/>
              <a:gd name="csX2" fmla="*/ 603101 w 1009317"/>
              <a:gd name="csY2" fmla="*/ 1367263 h 2237057"/>
              <a:gd name="csX3" fmla="*/ 603101 w 1009317"/>
              <a:gd name="csY3" fmla="*/ 2237057 h 2237057"/>
              <a:gd name="csX4" fmla="*/ 355406 w 1009317"/>
              <a:gd name="csY4" fmla="*/ 2237057 h 2237057"/>
              <a:gd name="csX5" fmla="*/ 355406 w 1009317"/>
              <a:gd name="csY5" fmla="*/ 1351931 h 2237057"/>
              <a:gd name="csX6" fmla="*/ 0 w 1009317"/>
              <a:gd name="csY6" fmla="*/ 1584224 h 223705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09317" h="2237057">
                <a:moveTo>
                  <a:pt x="464285" y="0"/>
                </a:moveTo>
                <a:lnTo>
                  <a:pt x="1009317" y="1558289"/>
                </a:lnTo>
                <a:lnTo>
                  <a:pt x="603101" y="1367263"/>
                </a:lnTo>
                <a:lnTo>
                  <a:pt x="603101" y="2237057"/>
                </a:lnTo>
                <a:lnTo>
                  <a:pt x="355406" y="2237057"/>
                </a:lnTo>
                <a:lnTo>
                  <a:pt x="355406" y="1351931"/>
                </a:lnTo>
                <a:lnTo>
                  <a:pt x="0" y="1584224"/>
                </a:lnTo>
                <a:close/>
              </a:path>
            </a:pathLst>
          </a:custGeom>
          <a:ln w="3175"/>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3E84EEF0-9AA6-50A5-9400-7C0850944DB4}"/>
              </a:ext>
            </a:extLst>
          </p:cNvPr>
          <p:cNvSpPr/>
          <p:nvPr/>
        </p:nvSpPr>
        <p:spPr>
          <a:xfrm>
            <a:off x="1052188" y="1162050"/>
            <a:ext cx="862338" cy="45720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先攻</a:t>
            </a:r>
          </a:p>
        </p:txBody>
      </p:sp>
      <p:sp>
        <p:nvSpPr>
          <p:cNvPr id="13" name="テキスト ボックス 12">
            <a:extLst>
              <a:ext uri="{FF2B5EF4-FFF2-40B4-BE49-F238E27FC236}">
                <a16:creationId xmlns:a16="http://schemas.microsoft.com/office/drawing/2014/main" id="{596C2DEE-6E9C-2B21-F153-A421210BA638}"/>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フィッシングメール</a:t>
            </a:r>
          </a:p>
        </p:txBody>
      </p:sp>
      <p:sp>
        <p:nvSpPr>
          <p:cNvPr id="3" name="テキスト ボックス 2">
            <a:extLst>
              <a:ext uri="{FF2B5EF4-FFF2-40B4-BE49-F238E27FC236}">
                <a16:creationId xmlns:a16="http://schemas.microsoft.com/office/drawing/2014/main" id="{2B973207-0EEF-1CD7-106F-8F25B4DD76F4}"/>
              </a:ext>
            </a:extLst>
          </p:cNvPr>
          <p:cNvSpPr txBox="1"/>
          <p:nvPr/>
        </p:nvSpPr>
        <p:spPr>
          <a:xfrm>
            <a:off x="2090412" y="1681159"/>
            <a:ext cx="94246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t>「</a:t>
            </a:r>
            <a:r>
              <a:rPr lang="en-US" altLang="ja-JP" dirty="0"/>
              <a:t>www.xxxbank.co.jp/</a:t>
            </a:r>
            <a:r>
              <a:rPr lang="ja-JP" altLang="en-US" dirty="0"/>
              <a:t>」で始まればいいんだな！</a:t>
            </a:r>
          </a:p>
        </p:txBody>
      </p:sp>
      <p:pic>
        <p:nvPicPr>
          <p:cNvPr id="4" name="図 3" descr="男性の顔の絵&#10;&#10;AI 生成コンテンツは誤りを含む可能性があります。">
            <a:extLst>
              <a:ext uri="{FF2B5EF4-FFF2-40B4-BE49-F238E27FC236}">
                <a16:creationId xmlns:a16="http://schemas.microsoft.com/office/drawing/2014/main" id="{F61B22A5-B2D7-23E1-FD83-64C5A1569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a:ln>
            <a:solidFill>
              <a:schemeClr val="tx1"/>
            </a:solidFill>
          </a:ln>
        </p:spPr>
      </p:pic>
    </p:spTree>
    <p:extLst>
      <p:ext uri="{BB962C8B-B14F-4D97-AF65-F5344CB8AC3E}">
        <p14:creationId xmlns:p14="http://schemas.microsoft.com/office/powerpoint/2010/main" val="175340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55E3C-5E6A-1778-7241-680D8007618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6B2B31-69DC-E1E0-F01B-81CA4289C9A2}"/>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sp>
        <p:nvSpPr>
          <p:cNvPr id="10" name="テキスト ボックス 9">
            <a:extLst>
              <a:ext uri="{FF2B5EF4-FFF2-40B4-BE49-F238E27FC236}">
                <a16:creationId xmlns:a16="http://schemas.microsoft.com/office/drawing/2014/main" id="{DCEFBC3C-98A7-08DC-9E2A-2D7DED2D2530}"/>
              </a:ext>
            </a:extLst>
          </p:cNvPr>
          <p:cNvSpPr txBox="1"/>
          <p:nvPr/>
        </p:nvSpPr>
        <p:spPr>
          <a:xfrm>
            <a:off x="838200" y="3138742"/>
            <a:ext cx="10515600" cy="523220"/>
          </a:xfrm>
          <a:prstGeom prst="rect">
            <a:avLst/>
          </a:prstGeom>
          <a:solidFill>
            <a:srgbClr val="FFFFCC"/>
          </a:solidFill>
          <a:ln>
            <a:solidFill>
              <a:schemeClr val="tx1"/>
            </a:solidFill>
          </a:ln>
        </p:spPr>
        <p:txBody>
          <a:bodyPr wrap="square">
            <a:spAutoFit/>
          </a:bodyPr>
          <a:lstStyle>
            <a:defPPr>
              <a:defRPr lang="ja-JP"/>
            </a:defPPr>
            <a:lvl1pPr>
              <a:defRPr>
                <a:latin typeface="ＭＳ ゴシック" panose="020B0609070205080204" pitchFamily="49" charset="-128"/>
                <a:ea typeface="ＭＳ ゴシック" panose="020B0609070205080204" pitchFamily="49" charset="-128"/>
              </a:defRPr>
            </a:lvl1pPr>
          </a:lstStyle>
          <a:p>
            <a:r>
              <a:rPr lang="ja-JP" altLang="en-US" sz="2800" dirty="0"/>
              <a:t>https://</a:t>
            </a:r>
            <a:r>
              <a:rPr lang="en-US" altLang="ja-JP" sz="2800" dirty="0" err="1"/>
              <a:t>xxxbank.co.jp∕ib∕login.jsp</a:t>
            </a:r>
            <a:r>
              <a:rPr lang="en-US" altLang="ja-JP" sz="2800" dirty="0"/>
              <a:t>∕@</a:t>
            </a:r>
            <a:r>
              <a:rPr lang="ja-JP" altLang="en-US" sz="2800" dirty="0"/>
              <a:t>dangerous.cn/phishing</a:t>
            </a:r>
          </a:p>
        </p:txBody>
      </p:sp>
      <p:sp>
        <p:nvSpPr>
          <p:cNvPr id="3" name="吹き出し: 上矢印 2">
            <a:extLst>
              <a:ext uri="{FF2B5EF4-FFF2-40B4-BE49-F238E27FC236}">
                <a16:creationId xmlns:a16="http://schemas.microsoft.com/office/drawing/2014/main" id="{368ABBDF-A90E-4591-4ABB-44AEF7E1B094}"/>
              </a:ext>
            </a:extLst>
          </p:cNvPr>
          <p:cNvSpPr/>
          <p:nvPr/>
        </p:nvSpPr>
        <p:spPr>
          <a:xfrm>
            <a:off x="4348716" y="3661962"/>
            <a:ext cx="627322" cy="1227231"/>
          </a:xfrm>
          <a:prstGeom prst="upArrowCallout">
            <a:avLst>
              <a:gd name="adj1" fmla="val 25000"/>
              <a:gd name="adj2" fmla="val 25000"/>
              <a:gd name="adj3" fmla="val 25000"/>
              <a:gd name="adj4" fmla="val 72774"/>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数学</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記号</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分数の</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斜線</a:t>
            </a:r>
            <a:endParaRPr kumimoji="1" lang="ja-JP" altLang="en-US" sz="1200" b="1" dirty="0">
              <a:latin typeface="Meiryo UI" panose="020B0604030504040204" pitchFamily="50" charset="-128"/>
              <a:ea typeface="Meiryo UI" panose="020B0604030504040204" pitchFamily="50" charset="-128"/>
            </a:endParaRPr>
          </a:p>
        </p:txBody>
      </p:sp>
      <p:sp>
        <p:nvSpPr>
          <p:cNvPr id="4" name="吹き出し: 上矢印 3">
            <a:extLst>
              <a:ext uri="{FF2B5EF4-FFF2-40B4-BE49-F238E27FC236}">
                <a16:creationId xmlns:a16="http://schemas.microsoft.com/office/drawing/2014/main" id="{3C873C6D-2176-34BB-548E-F45C6ED7F7A2}"/>
              </a:ext>
            </a:extLst>
          </p:cNvPr>
          <p:cNvSpPr/>
          <p:nvPr/>
        </p:nvSpPr>
        <p:spPr>
          <a:xfrm>
            <a:off x="4976038" y="3661962"/>
            <a:ext cx="627322" cy="1227231"/>
          </a:xfrm>
          <a:prstGeom prst="upArrowCallout">
            <a:avLst>
              <a:gd name="adj1" fmla="val 25000"/>
              <a:gd name="adj2" fmla="val 25000"/>
              <a:gd name="adj3" fmla="val 25000"/>
              <a:gd name="adj4" fmla="val 72774"/>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数学</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記号</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分数の</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斜線</a:t>
            </a:r>
            <a:endParaRPr kumimoji="1" lang="ja-JP" altLang="en-US" sz="1200" b="1" dirty="0">
              <a:latin typeface="Meiryo UI" panose="020B0604030504040204" pitchFamily="50" charset="-128"/>
              <a:ea typeface="Meiryo UI" panose="020B0604030504040204" pitchFamily="50" charset="-128"/>
            </a:endParaRPr>
          </a:p>
        </p:txBody>
      </p:sp>
      <p:sp>
        <p:nvSpPr>
          <p:cNvPr id="6" name="吹き出し: 上矢印 5">
            <a:extLst>
              <a:ext uri="{FF2B5EF4-FFF2-40B4-BE49-F238E27FC236}">
                <a16:creationId xmlns:a16="http://schemas.microsoft.com/office/drawing/2014/main" id="{1A925868-17BC-1A9A-34A8-113E9C2E6205}"/>
              </a:ext>
            </a:extLst>
          </p:cNvPr>
          <p:cNvSpPr/>
          <p:nvPr/>
        </p:nvSpPr>
        <p:spPr>
          <a:xfrm>
            <a:off x="6741042" y="3661962"/>
            <a:ext cx="627322" cy="1227231"/>
          </a:xfrm>
          <a:prstGeom prst="upArrowCallout">
            <a:avLst>
              <a:gd name="adj1" fmla="val 25000"/>
              <a:gd name="adj2" fmla="val 25000"/>
              <a:gd name="adj3" fmla="val 25000"/>
              <a:gd name="adj4" fmla="val 72774"/>
            </a:avLst>
          </a:prstGeom>
        </p:spPr>
        <p:style>
          <a:lnRef idx="2">
            <a:schemeClr val="accent2">
              <a:shade val="15000"/>
            </a:schemeClr>
          </a:lnRef>
          <a:fillRef idx="1">
            <a:schemeClr val="accent2"/>
          </a:fillRef>
          <a:effectRef idx="0">
            <a:schemeClr val="accent2"/>
          </a:effectRef>
          <a:fontRef idx="minor">
            <a:schemeClr val="lt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数学</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記号</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分数の</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斜線</a:t>
            </a:r>
            <a:endParaRPr kumimoji="1" lang="ja-JP" altLang="en-US" sz="1200" b="1" dirty="0">
              <a:latin typeface="Meiryo UI" panose="020B0604030504040204" pitchFamily="50" charset="-128"/>
              <a:ea typeface="Meiryo UI" panose="020B0604030504040204" pitchFamily="50" charset="-128"/>
            </a:endParaRPr>
          </a:p>
        </p:txBody>
      </p:sp>
      <p:sp>
        <p:nvSpPr>
          <p:cNvPr id="7" name="吹き出し: 上矢印 6">
            <a:extLst>
              <a:ext uri="{FF2B5EF4-FFF2-40B4-BE49-F238E27FC236}">
                <a16:creationId xmlns:a16="http://schemas.microsoft.com/office/drawing/2014/main" id="{864C0172-9D40-1BB0-2BF4-C2DA7F581CDB}"/>
              </a:ext>
            </a:extLst>
          </p:cNvPr>
          <p:cNvSpPr/>
          <p:nvPr/>
        </p:nvSpPr>
        <p:spPr>
          <a:xfrm>
            <a:off x="9260959" y="3661962"/>
            <a:ext cx="627322" cy="1227231"/>
          </a:xfrm>
          <a:prstGeom prst="upArrowCallout">
            <a:avLst>
              <a:gd name="adj1" fmla="val 25000"/>
              <a:gd name="adj2" fmla="val 25000"/>
              <a:gd name="adj3" fmla="val 25000"/>
              <a:gd name="adj4" fmla="val 72774"/>
            </a:avLst>
          </a:prstGeom>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本物</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の</a:t>
            </a:r>
            <a:endParaRPr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ｽﾗｯｼｭ</a:t>
            </a:r>
          </a:p>
        </p:txBody>
      </p:sp>
      <p:sp>
        <p:nvSpPr>
          <p:cNvPr id="9" name="テキスト ボックス 8">
            <a:extLst>
              <a:ext uri="{FF2B5EF4-FFF2-40B4-BE49-F238E27FC236}">
                <a16:creationId xmlns:a16="http://schemas.microsoft.com/office/drawing/2014/main" id="{1E20B96A-BCD4-B973-D543-95CDFF586F98}"/>
              </a:ext>
            </a:extLst>
          </p:cNvPr>
          <p:cNvSpPr txBox="1"/>
          <p:nvPr/>
        </p:nvSpPr>
        <p:spPr>
          <a:xfrm>
            <a:off x="838200" y="1455550"/>
            <a:ext cx="5998535" cy="523220"/>
          </a:xfrm>
          <a:prstGeom prst="rect">
            <a:avLst/>
          </a:prstGeom>
          <a:solidFill>
            <a:srgbClr val="FFFFCC"/>
          </a:solidFill>
          <a:ln>
            <a:solidFill>
              <a:schemeClr val="tx1"/>
            </a:solidFill>
          </a:ln>
        </p:spPr>
        <p:txBody>
          <a:bodyPr wrap="square">
            <a:spAutoFit/>
          </a:bodyPr>
          <a:lstStyle>
            <a:defPPr>
              <a:defRPr lang="ja-JP"/>
            </a:defPPr>
            <a:lvl1pPr>
              <a:defRPr>
                <a:latin typeface="ＭＳ ゴシック" panose="020B0609070205080204" pitchFamily="49" charset="-128"/>
                <a:ea typeface="ＭＳ ゴシック" panose="020B0609070205080204" pitchFamily="49" charset="-128"/>
              </a:defRPr>
            </a:lvl1pPr>
          </a:lstStyle>
          <a:p>
            <a:r>
              <a:rPr lang="ja-JP" altLang="en-US" sz="2800" dirty="0"/>
              <a:t>https://</a:t>
            </a:r>
            <a:r>
              <a:rPr lang="en-US" altLang="ja-JP" sz="2800" dirty="0"/>
              <a:t>username@hoge.com</a:t>
            </a:r>
            <a:r>
              <a:rPr lang="ja-JP" altLang="en-US" sz="2800" dirty="0"/>
              <a:t>/</a:t>
            </a:r>
            <a:r>
              <a:rPr lang="en-US" altLang="ja-JP" sz="2800" dirty="0"/>
              <a:t>page/</a:t>
            </a:r>
            <a:endParaRPr lang="ja-JP" altLang="en-US" sz="2800" dirty="0"/>
          </a:p>
        </p:txBody>
      </p:sp>
      <p:sp>
        <p:nvSpPr>
          <p:cNvPr id="11" name="テキスト ボックス 10">
            <a:extLst>
              <a:ext uri="{FF2B5EF4-FFF2-40B4-BE49-F238E27FC236}">
                <a16:creationId xmlns:a16="http://schemas.microsoft.com/office/drawing/2014/main" id="{0D469CA5-89AD-D463-6D7A-5B34450E2F37}"/>
              </a:ext>
            </a:extLst>
          </p:cNvPr>
          <p:cNvSpPr txBox="1"/>
          <p:nvPr/>
        </p:nvSpPr>
        <p:spPr>
          <a:xfrm>
            <a:off x="1400176" y="2043991"/>
            <a:ext cx="9424644" cy="72856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altLang="ja-JP" sz="2000" dirty="0"/>
              <a:t>https://hoge.com</a:t>
            </a:r>
            <a:r>
              <a:rPr lang="ja-JP" altLang="en-US" sz="2000" dirty="0"/>
              <a:t>/</a:t>
            </a:r>
            <a:r>
              <a:rPr lang="en-US" altLang="ja-JP" sz="2000" dirty="0"/>
              <a:t>page/ </a:t>
            </a:r>
            <a:r>
              <a:rPr lang="ja-JP" altLang="en-US" sz="2000" dirty="0"/>
              <a:t>に ユーザ名</a:t>
            </a:r>
            <a:r>
              <a:rPr lang="en-US" altLang="ja-JP" sz="2000" dirty="0"/>
              <a:t>”username”</a:t>
            </a:r>
            <a:r>
              <a:rPr lang="ja-JP" altLang="en-US" sz="2000" dirty="0"/>
              <a:t>としてアクセスする</a:t>
            </a:r>
            <a:endParaRPr lang="en-US" altLang="ja-JP" sz="2000" dirty="0"/>
          </a:p>
          <a:p>
            <a:pPr algn="l"/>
            <a:r>
              <a:rPr lang="ja-JP" altLang="en-US" sz="2000" dirty="0"/>
              <a:t>（とっくに廃れた使い方）</a:t>
            </a:r>
          </a:p>
        </p:txBody>
      </p:sp>
      <p:sp>
        <p:nvSpPr>
          <p:cNvPr id="15" name="テキスト ボックス 14">
            <a:extLst>
              <a:ext uri="{FF2B5EF4-FFF2-40B4-BE49-F238E27FC236}">
                <a16:creationId xmlns:a16="http://schemas.microsoft.com/office/drawing/2014/main" id="{BC53F5CA-0856-51AE-F40F-37441BAC5E8B}"/>
              </a:ext>
            </a:extLst>
          </p:cNvPr>
          <p:cNvSpPr txBox="1"/>
          <p:nvPr/>
        </p:nvSpPr>
        <p:spPr>
          <a:xfrm>
            <a:off x="1400176" y="5030917"/>
            <a:ext cx="942464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altLang="ja-JP" sz="2000" dirty="0">
                <a:solidFill>
                  <a:srgbClr val="FF0000"/>
                </a:solidFill>
              </a:rPr>
              <a:t>https://dangerous.cn/phishing </a:t>
            </a:r>
            <a:r>
              <a:rPr lang="ja-JP" altLang="en-US" sz="2000" dirty="0"/>
              <a:t>に ユーザ名</a:t>
            </a:r>
            <a:r>
              <a:rPr lang="en-US" altLang="ja-JP" sz="2000" dirty="0"/>
              <a:t>” </a:t>
            </a:r>
            <a:r>
              <a:rPr lang="en-US" altLang="ja-JP" sz="2000" dirty="0" err="1"/>
              <a:t>xxxbank.co.jp∕ib∕login.jsp</a:t>
            </a:r>
            <a:r>
              <a:rPr lang="en-US" altLang="ja-JP" sz="2000" dirty="0"/>
              <a:t>∕”</a:t>
            </a:r>
            <a:r>
              <a:rPr lang="ja-JP" altLang="en-US" sz="2000" dirty="0"/>
              <a:t>としてアクセスする</a:t>
            </a:r>
          </a:p>
        </p:txBody>
      </p:sp>
      <p:sp>
        <p:nvSpPr>
          <p:cNvPr id="16" name="テキスト ボックス 15">
            <a:extLst>
              <a:ext uri="{FF2B5EF4-FFF2-40B4-BE49-F238E27FC236}">
                <a16:creationId xmlns:a16="http://schemas.microsoft.com/office/drawing/2014/main" id="{B49F62C1-6707-C7DB-03D1-07C7B7EDB238}"/>
              </a:ext>
            </a:extLst>
          </p:cNvPr>
          <p:cNvSpPr txBox="1"/>
          <p:nvPr/>
        </p:nvSpPr>
        <p:spPr>
          <a:xfrm>
            <a:off x="2303719" y="4028144"/>
            <a:ext cx="2701924" cy="72856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sz="2000" b="1" dirty="0">
                <a:solidFill>
                  <a:srgbClr val="FF0000"/>
                </a:solidFill>
              </a:rPr>
              <a:t>実はこれも</a:t>
            </a:r>
            <a:endParaRPr lang="en-US" altLang="ja-JP" sz="2000" b="1" dirty="0">
              <a:solidFill>
                <a:srgbClr val="FF0000"/>
              </a:solidFill>
            </a:endParaRPr>
          </a:p>
          <a:p>
            <a:pPr algn="l"/>
            <a:r>
              <a:rPr lang="ja-JP" altLang="en-US" sz="2000" b="1" dirty="0">
                <a:solidFill>
                  <a:srgbClr val="FF0000"/>
                </a:solidFill>
              </a:rPr>
              <a:t>ホモグリフ攻撃！</a:t>
            </a:r>
          </a:p>
        </p:txBody>
      </p:sp>
    </p:spTree>
    <p:extLst>
      <p:ext uri="{BB962C8B-B14F-4D97-AF65-F5344CB8AC3E}">
        <p14:creationId xmlns:p14="http://schemas.microsoft.com/office/powerpoint/2010/main" val="247417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B25078-BC54-A5BD-2145-3272C6850E4D}"/>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5CD318A2-B166-C218-8DFA-96BCECDDD4CD}"/>
              </a:ext>
            </a:extLst>
          </p:cNvPr>
          <p:cNvSpPr>
            <a:spLocks noGrp="1"/>
          </p:cNvSpPr>
          <p:nvPr>
            <p:ph idx="1"/>
          </p:nvPr>
        </p:nvSpPr>
        <p:spPr/>
        <p:txBody>
          <a:bodyPr/>
          <a:lstStyle/>
          <a:p>
            <a:r>
              <a:rPr lang="ja-JP" altLang="en-US" dirty="0"/>
              <a:t>フィッシングメールとは</a:t>
            </a:r>
            <a:endParaRPr lang="en-US" altLang="ja-JP" dirty="0"/>
          </a:p>
          <a:p>
            <a:r>
              <a:rPr lang="ja-JP" altLang="en-US" dirty="0"/>
              <a:t>フィッシングメールで使われている技術</a:t>
            </a:r>
            <a:endParaRPr lang="en-US" altLang="ja-JP" dirty="0"/>
          </a:p>
          <a:p>
            <a:r>
              <a:rPr lang="en-US" altLang="ja-JP" dirty="0"/>
              <a:t>AI</a:t>
            </a:r>
            <a:r>
              <a:rPr lang="ja-JP" altLang="en-US" dirty="0"/>
              <a:t>時代のフィッシングメール</a:t>
            </a:r>
            <a:endParaRPr lang="en-US" altLang="ja-JP" dirty="0"/>
          </a:p>
          <a:p>
            <a:r>
              <a:rPr lang="ja-JP" altLang="en-US" dirty="0"/>
              <a:t>対応のポイント</a:t>
            </a:r>
            <a:endParaRPr lang="en-US" altLang="ja-JP" dirty="0"/>
          </a:p>
          <a:p>
            <a:endParaRPr kumimoji="1" lang="ja-JP" altLang="en-US" dirty="0"/>
          </a:p>
        </p:txBody>
      </p:sp>
      <p:pic>
        <p:nvPicPr>
          <p:cNvPr id="5" name="図 4" descr="大量のフィッシングメールのタイトル">
            <a:extLst>
              <a:ext uri="{FF2B5EF4-FFF2-40B4-BE49-F238E27FC236}">
                <a16:creationId xmlns:a16="http://schemas.microsoft.com/office/drawing/2014/main" id="{7E4E4F25-58FB-AC26-E4FB-58306F91354F}"/>
              </a:ext>
            </a:extLst>
          </p:cNvPr>
          <p:cNvPicPr>
            <a:picLocks noChangeAspect="1"/>
          </p:cNvPicPr>
          <p:nvPr/>
        </p:nvPicPr>
        <p:blipFill>
          <a:blip r:embed="rId2"/>
          <a:stretch>
            <a:fillRect/>
          </a:stretch>
        </p:blipFill>
        <p:spPr>
          <a:xfrm>
            <a:off x="6564469" y="203761"/>
            <a:ext cx="5627531" cy="6251944"/>
          </a:xfrm>
          <a:prstGeom prst="rect">
            <a:avLst/>
          </a:prstGeom>
        </p:spPr>
      </p:pic>
    </p:spTree>
    <p:extLst>
      <p:ext uri="{BB962C8B-B14F-4D97-AF65-F5344CB8AC3E}">
        <p14:creationId xmlns:p14="http://schemas.microsoft.com/office/powerpoint/2010/main" val="36298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666C3-7E0A-3650-3A4C-B83A23F00F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4AFF60-9F05-9E07-18D3-EEE8F267C6DE}"/>
              </a:ext>
            </a:extLst>
          </p:cNvPr>
          <p:cNvSpPr>
            <a:spLocks noGrp="1"/>
          </p:cNvSpPr>
          <p:nvPr>
            <p:ph type="title"/>
          </p:nvPr>
        </p:nvSpPr>
        <p:spPr/>
        <p:txBody>
          <a:bodyPr/>
          <a:lstStyle/>
          <a:p>
            <a:r>
              <a:rPr lang="ja-JP" altLang="en-US" dirty="0"/>
              <a:t>フィッシングメール </a:t>
            </a:r>
            <a:r>
              <a:rPr lang="en-US" altLang="ja-JP" dirty="0"/>
              <a:t>vs </a:t>
            </a:r>
            <a:r>
              <a:rPr lang="ja-JP" altLang="en-US" dirty="0"/>
              <a:t>注意喚起　ファイッ！</a:t>
            </a:r>
            <a:endParaRPr kumimoji="1" lang="ja-JP" altLang="en-US" dirty="0"/>
          </a:p>
        </p:txBody>
      </p:sp>
      <p:sp>
        <p:nvSpPr>
          <p:cNvPr id="3" name="正方形/長方形 2">
            <a:extLst>
              <a:ext uri="{FF2B5EF4-FFF2-40B4-BE49-F238E27FC236}">
                <a16:creationId xmlns:a16="http://schemas.microsoft.com/office/drawing/2014/main" id="{73AD0373-F5DA-F890-E7B4-323AB7B802CD}"/>
              </a:ext>
            </a:extLst>
          </p:cNvPr>
          <p:cNvSpPr/>
          <p:nvPr/>
        </p:nvSpPr>
        <p:spPr>
          <a:xfrm>
            <a:off x="1052188" y="1162050"/>
            <a:ext cx="862338" cy="457200"/>
          </a:xfrm>
          <a:prstGeom prst="rect">
            <a:avLst/>
          </a:prstGeom>
          <a:solidFill>
            <a:srgbClr val="0070C0"/>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後攻</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0CE837C-D842-05AF-2F3F-BDA28CC215DC}"/>
              </a:ext>
            </a:extLst>
          </p:cNvPr>
          <p:cNvSpPr txBox="1"/>
          <p:nvPr/>
        </p:nvSpPr>
        <p:spPr>
          <a:xfrm>
            <a:off x="1914526" y="1157585"/>
            <a:ext cx="59211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b="1" dirty="0"/>
              <a:t>注意喚起</a:t>
            </a:r>
          </a:p>
        </p:txBody>
      </p:sp>
      <p:grpSp>
        <p:nvGrpSpPr>
          <p:cNvPr id="9" name="グループ化 8">
            <a:extLst>
              <a:ext uri="{FF2B5EF4-FFF2-40B4-BE49-F238E27FC236}">
                <a16:creationId xmlns:a16="http://schemas.microsoft.com/office/drawing/2014/main" id="{26EF1515-0EF1-9A9F-0B73-16C32AC5097A}"/>
              </a:ext>
            </a:extLst>
          </p:cNvPr>
          <p:cNvGrpSpPr/>
          <p:nvPr/>
        </p:nvGrpSpPr>
        <p:grpSpPr>
          <a:xfrm rot="900000">
            <a:off x="3882772" y="1557717"/>
            <a:ext cx="4426458" cy="5213350"/>
            <a:chOff x="4546600" y="932330"/>
            <a:chExt cx="4426458" cy="5213350"/>
          </a:xfrm>
        </p:grpSpPr>
        <p:sp>
          <p:nvSpPr>
            <p:cNvPr id="6" name="波線 5">
              <a:extLst>
                <a:ext uri="{FF2B5EF4-FFF2-40B4-BE49-F238E27FC236}">
                  <a16:creationId xmlns:a16="http://schemas.microsoft.com/office/drawing/2014/main" id="{83F193DA-CE04-A78C-AB15-18BDCA051ECD}"/>
                </a:ext>
              </a:extLst>
            </p:cNvPr>
            <p:cNvSpPr/>
            <p:nvPr/>
          </p:nvSpPr>
          <p:spPr>
            <a:xfrm>
              <a:off x="4834365" y="932330"/>
              <a:ext cx="4138693" cy="2987845"/>
            </a:xfrm>
            <a:prstGeom prst="wave">
              <a:avLst>
                <a:gd name="adj1" fmla="val 9525"/>
                <a:gd name="adj2" fmla="val 0"/>
              </a:avLst>
            </a:prstGeom>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84F0861-3234-BFDA-F0E8-3D7C45E8F23B}"/>
                </a:ext>
              </a:extLst>
            </p:cNvPr>
            <p:cNvSpPr/>
            <p:nvPr/>
          </p:nvSpPr>
          <p:spPr>
            <a:xfrm>
              <a:off x="4635500" y="1129180"/>
              <a:ext cx="215900" cy="5016500"/>
            </a:xfrm>
            <a:prstGeom prst="rect">
              <a:avLst/>
            </a:prstGeom>
          </p:spPr>
          <p:style>
            <a:lnRef idx="1">
              <a:schemeClr val="dk1"/>
            </a:lnRef>
            <a:fillRef idx="2">
              <a:schemeClr val="dk1"/>
            </a:fillRef>
            <a:effectRef idx="1">
              <a:schemeClr val="dk1"/>
            </a:effectRef>
            <a:fontRef idx="minor">
              <a:schemeClr val="dk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72A57CCD-1422-7027-FBBE-DEE92A05195C}"/>
                </a:ext>
              </a:extLst>
            </p:cNvPr>
            <p:cNvSpPr/>
            <p:nvPr/>
          </p:nvSpPr>
          <p:spPr>
            <a:xfrm>
              <a:off x="4546600" y="932330"/>
              <a:ext cx="393700" cy="393700"/>
            </a:xfrm>
            <a:prstGeom prst="ellipse">
              <a:avLst/>
            </a:prstGeom>
          </p:spPr>
          <p:style>
            <a:lnRef idx="1">
              <a:schemeClr val="dk1"/>
            </a:lnRef>
            <a:fillRef idx="2">
              <a:schemeClr val="dk1"/>
            </a:fillRef>
            <a:effectRef idx="1">
              <a:schemeClr val="dk1"/>
            </a:effectRef>
            <a:fontRef idx="minor">
              <a:schemeClr val="dk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grpSp>
      <p:sp>
        <p:nvSpPr>
          <p:cNvPr id="5" name="テキスト ボックス 4">
            <a:extLst>
              <a:ext uri="{FF2B5EF4-FFF2-40B4-BE49-F238E27FC236}">
                <a16:creationId xmlns:a16="http://schemas.microsoft.com/office/drawing/2014/main" id="{C4AEA125-F05F-321C-A4AA-EDFCFD631893}"/>
              </a:ext>
            </a:extLst>
          </p:cNvPr>
          <p:cNvSpPr txBox="1"/>
          <p:nvPr/>
        </p:nvSpPr>
        <p:spPr>
          <a:xfrm>
            <a:off x="4338263" y="5179880"/>
            <a:ext cx="6771809" cy="136062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altLang="ja-JP" b="1" dirty="0"/>
              <a:t>URL</a:t>
            </a:r>
            <a:r>
              <a:rPr lang="ja-JP" altLang="en-US" b="1" dirty="0"/>
              <a:t>が正規な</a:t>
            </a:r>
            <a:r>
              <a:rPr lang="en-US" altLang="ja-JP" b="1" dirty="0"/>
              <a:t>URL</a:t>
            </a:r>
            <a:r>
              <a:rPr lang="ja-JP" altLang="en-US" b="1" dirty="0"/>
              <a:t>の場合であっても、</a:t>
            </a:r>
            <a:endParaRPr lang="en-US" altLang="ja-JP" b="1" dirty="0"/>
          </a:p>
          <a:p>
            <a:pPr algn="l"/>
            <a:r>
              <a:rPr lang="ja-JP" altLang="en-US" b="1" dirty="0"/>
              <a:t>クリックすると不正な</a:t>
            </a:r>
            <a:r>
              <a:rPr lang="en-US" altLang="ja-JP" b="1" dirty="0"/>
              <a:t>URL</a:t>
            </a:r>
            <a:r>
              <a:rPr lang="ja-JP" altLang="en-US" b="1" dirty="0"/>
              <a:t>へ移動する可能性があります。</a:t>
            </a:r>
            <a:endParaRPr lang="en-US" altLang="ja-JP" b="1" dirty="0"/>
          </a:p>
          <a:p>
            <a:pPr algn="l"/>
            <a:r>
              <a:rPr lang="en-US" altLang="ja-JP" sz="2000" b="1" dirty="0"/>
              <a:t>……</a:t>
            </a:r>
            <a:r>
              <a:rPr lang="ja-JP" altLang="en-US" sz="2000" b="1" dirty="0"/>
              <a:t>という、やけくそな注意喚起をしている金融機関も実在します。</a:t>
            </a:r>
            <a:endParaRPr lang="en-US" altLang="ja-JP" sz="2000" b="1" dirty="0"/>
          </a:p>
        </p:txBody>
      </p:sp>
      <p:pic>
        <p:nvPicPr>
          <p:cNvPr id="10" name="図 9" descr="男性の顔の絵&#10;&#10;AI 生成コンテンツは誤りを含む可能性があります。">
            <a:extLst>
              <a:ext uri="{FF2B5EF4-FFF2-40B4-BE49-F238E27FC236}">
                <a16:creationId xmlns:a16="http://schemas.microsoft.com/office/drawing/2014/main" id="{011145EF-D13F-89FC-8F30-9B7E7BF2A3AE}"/>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052188" y="1681159"/>
            <a:ext cx="862338" cy="862338"/>
          </a:xfrm>
          <a:prstGeom prst="rect">
            <a:avLst/>
          </a:prstGeom>
        </p:spPr>
      </p:pic>
      <p:sp>
        <p:nvSpPr>
          <p:cNvPr id="12" name="正方形/長方形 11">
            <a:extLst>
              <a:ext uri="{FF2B5EF4-FFF2-40B4-BE49-F238E27FC236}">
                <a16:creationId xmlns:a16="http://schemas.microsoft.com/office/drawing/2014/main" id="{CD7C16BA-30D4-EB40-C440-29699E4FDB5D}"/>
              </a:ext>
            </a:extLst>
          </p:cNvPr>
          <p:cNvSpPr/>
          <p:nvPr/>
        </p:nvSpPr>
        <p:spPr>
          <a:xfrm>
            <a:off x="1052188" y="2155030"/>
            <a:ext cx="941347" cy="707886"/>
          </a:xfrm>
          <a:prstGeom prst="rect">
            <a:avLst/>
          </a:prstGeom>
          <a:noFill/>
        </p:spPr>
        <p:txBody>
          <a:bodyPr wrap="none" lIns="91440" tIns="45720" rIns="91440" bIns="45720">
            <a:spAutoFit/>
          </a:bodyPr>
          <a:lstStyle/>
          <a:p>
            <a:pPr algn="ctr"/>
            <a:r>
              <a:rPr lang="en-US" altLang="ja-JP" sz="4000" dirty="0">
                <a:ln w="25400">
                  <a:solidFill>
                    <a:srgbClr val="FF0000"/>
                  </a:solidFill>
                  <a:prstDash val="solid"/>
                  <a:bevel/>
                </a:ln>
                <a:gradFill>
                  <a:gsLst>
                    <a:gs pos="23000">
                      <a:srgbClr val="FFC000"/>
                    </a:gs>
                    <a:gs pos="50000">
                      <a:schemeClr val="bg1"/>
                    </a:gs>
                    <a:gs pos="77000">
                      <a:srgbClr val="FF6600"/>
                    </a:gs>
                  </a:gsLst>
                  <a:lin ang="5400000" scaled="0"/>
                </a:gradFill>
                <a:latin typeface="Impact" panose="020B0806030902050204" pitchFamily="34" charset="0"/>
                <a:ea typeface="Meiryo UI" panose="020B0604030504040204" pitchFamily="50" charset="-128"/>
              </a:rPr>
              <a:t>K.O.</a:t>
            </a:r>
            <a:endParaRPr lang="ja-JP" altLang="en-US" sz="4000" dirty="0">
              <a:ln w="25400">
                <a:solidFill>
                  <a:srgbClr val="FF0000"/>
                </a:solidFill>
                <a:prstDash val="solid"/>
                <a:bevel/>
              </a:ln>
              <a:gradFill>
                <a:gsLst>
                  <a:gs pos="23000">
                    <a:srgbClr val="FFC000"/>
                  </a:gs>
                  <a:gs pos="50000">
                    <a:schemeClr val="bg1"/>
                  </a:gs>
                  <a:gs pos="77000">
                    <a:srgbClr val="FF6600"/>
                  </a:gs>
                </a:gsLst>
                <a:lin ang="5400000" scaled="0"/>
              </a:gradFill>
              <a:latin typeface="Impact" panose="020B0806030902050204" pitchFamily="34" charset="0"/>
              <a:ea typeface="Meiryo UI" panose="020B0604030504040204" pitchFamily="50" charset="-128"/>
            </a:endParaRPr>
          </a:p>
        </p:txBody>
      </p:sp>
    </p:spTree>
    <p:extLst>
      <p:ext uri="{BB962C8B-B14F-4D97-AF65-F5344CB8AC3E}">
        <p14:creationId xmlns:p14="http://schemas.microsoft.com/office/powerpoint/2010/main" val="382363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C025B09-5936-00BE-673B-2205D0299F67}"/>
              </a:ext>
            </a:extLst>
          </p:cNvPr>
          <p:cNvSpPr>
            <a:spLocks noGrp="1"/>
          </p:cNvSpPr>
          <p:nvPr>
            <p:ph type="title"/>
          </p:nvPr>
        </p:nvSpPr>
        <p:spPr/>
        <p:txBody>
          <a:bodyPr/>
          <a:lstStyle/>
          <a:p>
            <a:r>
              <a:rPr lang="en-US" altLang="ja-JP" dirty="0"/>
              <a:t>AI</a:t>
            </a:r>
            <a:r>
              <a:rPr lang="ja-JP" altLang="en-US" dirty="0"/>
              <a:t>時代のフィッシングメール</a:t>
            </a:r>
          </a:p>
        </p:txBody>
      </p:sp>
      <p:sp>
        <p:nvSpPr>
          <p:cNvPr id="5" name="テキスト プレースホルダー 4">
            <a:extLst>
              <a:ext uri="{FF2B5EF4-FFF2-40B4-BE49-F238E27FC236}">
                <a16:creationId xmlns:a16="http://schemas.microsoft.com/office/drawing/2014/main" id="{02C6D835-9944-2BA8-B285-D5D6AF0217AD}"/>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74376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6997CBE-F632-90ED-7284-EA34900AF85E}"/>
              </a:ext>
            </a:extLst>
          </p:cNvPr>
          <p:cNvSpPr>
            <a:spLocks noGrp="1"/>
          </p:cNvSpPr>
          <p:nvPr>
            <p:ph type="title"/>
          </p:nvPr>
        </p:nvSpPr>
        <p:spPr/>
        <p:txBody>
          <a:bodyPr/>
          <a:lstStyle/>
          <a:p>
            <a:r>
              <a:rPr lang="en-US" altLang="ja-JP" dirty="0"/>
              <a:t>AI</a:t>
            </a:r>
            <a:r>
              <a:rPr lang="ja-JP" altLang="en-US" dirty="0"/>
              <a:t>時代のフィッシングメール</a:t>
            </a:r>
          </a:p>
        </p:txBody>
      </p:sp>
      <p:sp>
        <p:nvSpPr>
          <p:cNvPr id="5" name="コンテンツ プレースホルダー 4">
            <a:extLst>
              <a:ext uri="{FF2B5EF4-FFF2-40B4-BE49-F238E27FC236}">
                <a16:creationId xmlns:a16="http://schemas.microsoft.com/office/drawing/2014/main" id="{3C36C541-0A84-5AD1-3347-E4C4EFA6A6DA}"/>
              </a:ext>
            </a:extLst>
          </p:cNvPr>
          <p:cNvSpPr>
            <a:spLocks noGrp="1"/>
          </p:cNvSpPr>
          <p:nvPr>
            <p:ph idx="1"/>
          </p:nvPr>
        </p:nvSpPr>
        <p:spPr/>
        <p:txBody>
          <a:bodyPr>
            <a:normAutofit/>
          </a:bodyPr>
          <a:lstStyle/>
          <a:p>
            <a:r>
              <a:rPr lang="ja-JP" altLang="en-US" dirty="0"/>
              <a:t>もちろん、生成</a:t>
            </a:r>
            <a:r>
              <a:rPr lang="en-US" altLang="ja-JP" dirty="0"/>
              <a:t>AI</a:t>
            </a:r>
            <a:r>
              <a:rPr lang="ja-JP" altLang="en-US" dirty="0"/>
              <a:t>によって多言語のフィッシングメールが簡単に製造できるようになったが、それ以上にもっと大きな変化が起きている。</a:t>
            </a:r>
            <a:endParaRPr lang="en-US" altLang="ja-JP" dirty="0"/>
          </a:p>
          <a:p>
            <a:endParaRPr lang="en-US" altLang="ja-JP" dirty="0"/>
          </a:p>
          <a:p>
            <a:r>
              <a:rPr lang="ja-JP" altLang="en-US" dirty="0"/>
              <a:t>防御側は、単純なテキストのフィルターではなく、</a:t>
            </a:r>
            <a:br>
              <a:rPr lang="en-US" altLang="ja-JP" dirty="0"/>
            </a:br>
            <a:r>
              <a:rPr lang="ja-JP" altLang="en-US" dirty="0"/>
              <a:t>フィッシングメールの特徴を何となく把握できるようになってきた。</a:t>
            </a:r>
            <a:endParaRPr lang="en-US" altLang="ja-JP" dirty="0"/>
          </a:p>
          <a:p>
            <a:r>
              <a:rPr lang="ja-JP" altLang="en-US" dirty="0"/>
              <a:t>ということは、攻撃側も単純なテキストフィルター対策だけではなく、</a:t>
            </a:r>
            <a:br>
              <a:rPr lang="en-US" altLang="ja-JP" dirty="0"/>
            </a:br>
            <a:r>
              <a:rPr lang="en-US" altLang="ja-JP" dirty="0"/>
              <a:t>AI</a:t>
            </a:r>
            <a:r>
              <a:rPr lang="ja-JP" altLang="en-US" dirty="0"/>
              <a:t>を欺く技術を発展させ、使用してきている。</a:t>
            </a:r>
            <a:endParaRPr lang="en-US" altLang="ja-JP" dirty="0"/>
          </a:p>
          <a:p>
            <a:pPr lvl="1"/>
            <a:r>
              <a:rPr lang="ja-JP" altLang="en-US" dirty="0"/>
              <a:t>ただし、</a:t>
            </a:r>
            <a:r>
              <a:rPr lang="en-US" altLang="ja-JP" dirty="0"/>
              <a:t>AI</a:t>
            </a:r>
            <a:r>
              <a:rPr lang="ja-JP" altLang="en-US" dirty="0"/>
              <a:t>が騙されるほど巧妙な偽物を作るという意味ではない。</a:t>
            </a:r>
            <a:br>
              <a:rPr lang="en-US" altLang="ja-JP" dirty="0"/>
            </a:br>
            <a:r>
              <a:rPr lang="en-US" altLang="ja-JP" dirty="0"/>
              <a:t>AI</a:t>
            </a:r>
            <a:r>
              <a:rPr lang="ja-JP" altLang="en-US" dirty="0"/>
              <a:t>だからこそ間違うことをぶつけるとか、</a:t>
            </a:r>
            <a:br>
              <a:rPr lang="en-US" altLang="ja-JP" dirty="0"/>
            </a:br>
            <a:r>
              <a:rPr lang="en-US" altLang="ja-JP" dirty="0"/>
              <a:t>AI</a:t>
            </a:r>
            <a:r>
              <a:rPr lang="ja-JP" altLang="en-US" dirty="0"/>
              <a:t>そのものをおかしくしようとするとか、斜め上の攻撃を使ってくる。</a:t>
            </a:r>
          </a:p>
        </p:txBody>
      </p:sp>
    </p:spTree>
    <p:extLst>
      <p:ext uri="{BB962C8B-B14F-4D97-AF65-F5344CB8AC3E}">
        <p14:creationId xmlns:p14="http://schemas.microsoft.com/office/powerpoint/2010/main" val="280520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74DA6-6E5D-AF48-7887-C732D4ECB40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56FA33E-9D5C-4652-D1FA-613E376FA8C1}"/>
              </a:ext>
            </a:extLst>
          </p:cNvPr>
          <p:cNvSpPr>
            <a:spLocks noGrp="1"/>
          </p:cNvSpPr>
          <p:nvPr>
            <p:ph type="title"/>
          </p:nvPr>
        </p:nvSpPr>
        <p:spPr/>
        <p:txBody>
          <a:bodyPr/>
          <a:lstStyle/>
          <a:p>
            <a:r>
              <a:rPr lang="ja-JP" altLang="en-US" dirty="0"/>
              <a:t>アドバーサリアル攻撃</a:t>
            </a:r>
          </a:p>
        </p:txBody>
      </p:sp>
      <p:sp>
        <p:nvSpPr>
          <p:cNvPr id="5" name="コンテンツ プレースホルダー 4">
            <a:extLst>
              <a:ext uri="{FF2B5EF4-FFF2-40B4-BE49-F238E27FC236}">
                <a16:creationId xmlns:a16="http://schemas.microsoft.com/office/drawing/2014/main" id="{A2437E19-190F-B160-D408-3AFAD450E1A4}"/>
              </a:ext>
            </a:extLst>
          </p:cNvPr>
          <p:cNvSpPr>
            <a:spLocks noGrp="1"/>
          </p:cNvSpPr>
          <p:nvPr>
            <p:ph idx="1"/>
          </p:nvPr>
        </p:nvSpPr>
        <p:spPr/>
        <p:txBody>
          <a:bodyPr/>
          <a:lstStyle/>
          <a:p>
            <a:r>
              <a:rPr lang="ja-JP" altLang="en-US" dirty="0"/>
              <a:t>手口（例）：</a:t>
            </a:r>
            <a:endParaRPr lang="en-US" altLang="ja-JP" dirty="0"/>
          </a:p>
          <a:p>
            <a:pPr lvl="1"/>
            <a:r>
              <a:rPr lang="ja-JP" altLang="en-US" dirty="0"/>
              <a:t>メールの先頭に、見えない文字で「ごグゴナヱぱ」と書く。</a:t>
            </a:r>
            <a:endParaRPr lang="en-US" altLang="ja-JP" dirty="0"/>
          </a:p>
          <a:p>
            <a:pPr lvl="1"/>
            <a:r>
              <a:rPr lang="ja-JP" altLang="en-US" dirty="0"/>
              <a:t>一か所も使われないスタイルを大量に定義している</a:t>
            </a:r>
            <a:endParaRPr lang="en-US" altLang="ja-JP" dirty="0"/>
          </a:p>
          <a:p>
            <a:pPr lvl="1"/>
            <a:r>
              <a:rPr lang="ja-JP" altLang="en-US" dirty="0"/>
              <a:t>差出人のメールアドレスが</a:t>
            </a:r>
            <a:r>
              <a:rPr lang="en-US" altLang="ja-JP" dirty="0"/>
              <a:t>”@hogehoge.cn”</a:t>
            </a:r>
            <a:r>
              <a:rPr lang="ja-JP" altLang="en-US" dirty="0"/>
              <a:t>のように異常である。</a:t>
            </a:r>
            <a:endParaRPr lang="en-US" altLang="ja-JP" dirty="0"/>
          </a:p>
          <a:p>
            <a:r>
              <a:rPr lang="ja-JP" altLang="en-US" dirty="0"/>
              <a:t>いずれも、「異常な特徴」が</a:t>
            </a:r>
            <a:r>
              <a:rPr lang="en-US" altLang="ja-JP" dirty="0"/>
              <a:t>AI</a:t>
            </a:r>
            <a:r>
              <a:rPr lang="ja-JP" altLang="en-US" dirty="0"/>
              <a:t>のフィルターを誤作動させる。</a:t>
            </a:r>
            <a:endParaRPr lang="en-US" altLang="ja-JP" dirty="0"/>
          </a:p>
          <a:p>
            <a:pPr lvl="1"/>
            <a:r>
              <a:rPr lang="ja-JP" altLang="en-US" dirty="0"/>
              <a:t>例えるならば、</a:t>
            </a:r>
            <a:br>
              <a:rPr lang="en-US" altLang="ja-JP" dirty="0"/>
            </a:br>
            <a:r>
              <a:rPr lang="ja-JP" altLang="en-US" dirty="0"/>
              <a:t>カレーライス（本物）とハヤシライス（偽物）を必死に見分けている</a:t>
            </a:r>
            <a:r>
              <a:rPr lang="en-US" altLang="ja-JP" dirty="0"/>
              <a:t>AI</a:t>
            </a:r>
            <a:r>
              <a:rPr lang="ja-JP" altLang="en-US" dirty="0"/>
              <a:t>に、</a:t>
            </a:r>
            <a:br>
              <a:rPr lang="en-US" altLang="ja-JP" dirty="0"/>
            </a:br>
            <a:r>
              <a:rPr lang="ja-JP" altLang="en-US" dirty="0"/>
              <a:t>バームクーヘンがのっかったハヤシライスを入力するようなもの。</a:t>
            </a:r>
            <a:endParaRPr lang="en-US" altLang="ja-JP" dirty="0"/>
          </a:p>
          <a:p>
            <a:pPr lvl="2"/>
            <a:r>
              <a:rPr lang="ja-JP" altLang="en-US" dirty="0"/>
              <a:t>すぐにハヤシライスとは識別しづらいし、</a:t>
            </a:r>
            <a:br>
              <a:rPr lang="en-US" altLang="ja-JP" dirty="0"/>
            </a:br>
            <a:r>
              <a:rPr lang="ja-JP" altLang="en-US" dirty="0"/>
              <a:t>これをハヤシライスと学習してしまうと普通のハヤシライスの識別に支障が出る。</a:t>
            </a:r>
            <a:endParaRPr lang="en-US" altLang="ja-JP" dirty="0"/>
          </a:p>
          <a:p>
            <a:endParaRPr lang="ja-JP" altLang="en-US" dirty="0"/>
          </a:p>
        </p:txBody>
      </p:sp>
      <p:pic>
        <p:nvPicPr>
          <p:cNvPr id="3" name="図 2" descr="ボウルに入った食べ物&#10;&#10;AI 生成コンテンツは誤りを含む可能性があります。">
            <a:extLst>
              <a:ext uri="{FF2B5EF4-FFF2-40B4-BE49-F238E27FC236}">
                <a16:creationId xmlns:a16="http://schemas.microsoft.com/office/drawing/2014/main" id="{9860AFB7-62C5-F5AD-4C6F-0E5361B39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7174" y="5063996"/>
            <a:ext cx="1400620" cy="1400620"/>
          </a:xfrm>
          <a:prstGeom prst="rect">
            <a:avLst/>
          </a:prstGeom>
        </p:spPr>
      </p:pic>
      <p:pic>
        <p:nvPicPr>
          <p:cNvPr id="7" name="図 6" descr="皿の上にあるコーヒー&#10;&#10;AI 生成コンテンツは誤りを含む可能性があります。">
            <a:extLst>
              <a:ext uri="{FF2B5EF4-FFF2-40B4-BE49-F238E27FC236}">
                <a16:creationId xmlns:a16="http://schemas.microsoft.com/office/drawing/2014/main" id="{EF10AB7B-791B-79BB-F3C7-13DF01990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690" y="5063996"/>
            <a:ext cx="1400620" cy="1400620"/>
          </a:xfrm>
          <a:prstGeom prst="rect">
            <a:avLst/>
          </a:prstGeom>
        </p:spPr>
      </p:pic>
      <p:pic>
        <p:nvPicPr>
          <p:cNvPr id="9" name="図 8" descr="皿の上の料理&#10;&#10;AI 生成コンテンツは誤りを含む可能性があります。">
            <a:extLst>
              <a:ext uri="{FF2B5EF4-FFF2-40B4-BE49-F238E27FC236}">
                <a16:creationId xmlns:a16="http://schemas.microsoft.com/office/drawing/2014/main" id="{D01F64EB-8951-446F-4619-A9CCA3D71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2918" y="5063996"/>
            <a:ext cx="1400620" cy="1400620"/>
          </a:xfrm>
          <a:prstGeom prst="rect">
            <a:avLst/>
          </a:prstGeom>
        </p:spPr>
      </p:pic>
      <p:pic>
        <p:nvPicPr>
          <p:cNvPr id="11" name="図 10" descr="テーブルの上の皿に入った料理&#10;&#10;AI 生成コンテンツは誤りを含む可能性があります。">
            <a:extLst>
              <a:ext uri="{FF2B5EF4-FFF2-40B4-BE49-F238E27FC236}">
                <a16:creationId xmlns:a16="http://schemas.microsoft.com/office/drawing/2014/main" id="{3F40847A-DC20-EBBE-0ECE-4AEC29FA2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130" y="5063996"/>
            <a:ext cx="1400620" cy="1400620"/>
          </a:xfrm>
          <a:prstGeom prst="rect">
            <a:avLst/>
          </a:prstGeom>
        </p:spPr>
      </p:pic>
      <p:pic>
        <p:nvPicPr>
          <p:cNvPr id="13" name="図 12" descr="テーブルの上の皿に入った料理&#10;&#10;AI 生成コンテンツは誤りを含む可能性があります。">
            <a:extLst>
              <a:ext uri="{FF2B5EF4-FFF2-40B4-BE49-F238E27FC236}">
                <a16:creationId xmlns:a16="http://schemas.microsoft.com/office/drawing/2014/main" id="{7D1A4EF1-02C1-79F6-918F-7131B6B27F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06" y="5063996"/>
            <a:ext cx="1400620" cy="1400620"/>
          </a:xfrm>
          <a:prstGeom prst="rect">
            <a:avLst/>
          </a:prstGeom>
        </p:spPr>
      </p:pic>
      <p:pic>
        <p:nvPicPr>
          <p:cNvPr id="15" name="図 14" descr="テーブルの上の皿にのった食べ物&#10;&#10;AI 生成コンテンツは誤りを含む可能性があります。">
            <a:extLst>
              <a:ext uri="{FF2B5EF4-FFF2-40B4-BE49-F238E27FC236}">
                <a16:creationId xmlns:a16="http://schemas.microsoft.com/office/drawing/2014/main" id="{43D39524-9963-69A8-E329-90A6CCA320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8462" y="5063996"/>
            <a:ext cx="1400620" cy="1400620"/>
          </a:xfrm>
          <a:prstGeom prst="rect">
            <a:avLst/>
          </a:prstGeom>
        </p:spPr>
      </p:pic>
      <p:pic>
        <p:nvPicPr>
          <p:cNvPr id="17" name="図 16" descr="テーブルの上にあるスープ&#10;&#10;AI 生成コンテンツは誤りを含む可能性があります。">
            <a:extLst>
              <a:ext uri="{FF2B5EF4-FFF2-40B4-BE49-F238E27FC236}">
                <a16:creationId xmlns:a16="http://schemas.microsoft.com/office/drawing/2014/main" id="{56483FCD-24E3-E80E-2E4B-45D51F8855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2718" y="5063996"/>
            <a:ext cx="1400620" cy="1400620"/>
          </a:xfrm>
          <a:prstGeom prst="rect">
            <a:avLst/>
          </a:prstGeom>
        </p:spPr>
      </p:pic>
    </p:spTree>
    <p:extLst>
      <p:ext uri="{BB962C8B-B14F-4D97-AF65-F5344CB8AC3E}">
        <p14:creationId xmlns:p14="http://schemas.microsoft.com/office/powerpoint/2010/main" val="16543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A2074-2067-49BF-7D6F-A72D6AA88D4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5C5765A-2080-44E0-CC32-C816BFF4914A}"/>
              </a:ext>
            </a:extLst>
          </p:cNvPr>
          <p:cNvSpPr>
            <a:spLocks noGrp="1"/>
          </p:cNvSpPr>
          <p:nvPr>
            <p:ph type="title"/>
          </p:nvPr>
        </p:nvSpPr>
        <p:spPr/>
        <p:txBody>
          <a:bodyPr/>
          <a:lstStyle/>
          <a:p>
            <a:r>
              <a:rPr lang="ja-JP" altLang="en-US" dirty="0"/>
              <a:t>アドバーサリアル攻撃</a:t>
            </a:r>
          </a:p>
        </p:txBody>
      </p:sp>
      <p:sp>
        <p:nvSpPr>
          <p:cNvPr id="5" name="コンテンツ プレースホルダー 4">
            <a:extLst>
              <a:ext uri="{FF2B5EF4-FFF2-40B4-BE49-F238E27FC236}">
                <a16:creationId xmlns:a16="http://schemas.microsoft.com/office/drawing/2014/main" id="{61F90F36-EAE5-041D-1AA8-600146249080}"/>
              </a:ext>
            </a:extLst>
          </p:cNvPr>
          <p:cNvSpPr>
            <a:spLocks noGrp="1"/>
          </p:cNvSpPr>
          <p:nvPr>
            <p:ph idx="1"/>
          </p:nvPr>
        </p:nvSpPr>
        <p:spPr/>
        <p:txBody>
          <a:bodyPr/>
          <a:lstStyle/>
          <a:p>
            <a:r>
              <a:rPr lang="ja-JP" altLang="en-US" dirty="0"/>
              <a:t>手口（例）：</a:t>
            </a:r>
            <a:endParaRPr lang="en-US" altLang="ja-JP" dirty="0"/>
          </a:p>
          <a:p>
            <a:pPr lvl="1"/>
            <a:r>
              <a:rPr lang="ja-JP" altLang="en-US" dirty="0"/>
              <a:t>誘導する先は怪しいドメインなのに、そこにおいてあるコンテンツに危険がなく、</a:t>
            </a:r>
            <a:br>
              <a:rPr lang="en-US" altLang="ja-JP" dirty="0"/>
            </a:br>
            <a:r>
              <a:rPr lang="ja-JP" altLang="en-US" dirty="0"/>
              <a:t>正しい内容の「電気通信詐欺」の啓発サイトになっている。</a:t>
            </a:r>
            <a:endParaRPr lang="en-US" altLang="ja-JP" dirty="0"/>
          </a:p>
          <a:p>
            <a:endParaRPr lang="en-US" altLang="ja-JP" dirty="0"/>
          </a:p>
          <a:p>
            <a:r>
              <a:rPr lang="ja-JP" altLang="en-US" dirty="0"/>
              <a:t>リンク先の内容を自動判定してメールフィルターを作っていたら、</a:t>
            </a:r>
            <a:br>
              <a:rPr lang="en-US" altLang="ja-JP" dirty="0"/>
            </a:br>
            <a:r>
              <a:rPr lang="ja-JP" altLang="en-US" dirty="0"/>
              <a:t>フィッシングメールそのものの特徴を持つメールが「安全」として学習される。</a:t>
            </a:r>
            <a:endParaRPr lang="en-US" altLang="ja-JP" dirty="0"/>
          </a:p>
          <a:p>
            <a:r>
              <a:rPr lang="ja-JP" altLang="en-US" dirty="0"/>
              <a:t>このメールそのものでフィッシングを成功させるのではなく、</a:t>
            </a:r>
            <a:br>
              <a:rPr lang="en-US" altLang="ja-JP" dirty="0"/>
            </a:br>
            <a:r>
              <a:rPr lang="ja-JP" altLang="en-US" dirty="0"/>
              <a:t>メールの防疫システムそのものを破壊しようとする戦略。</a:t>
            </a:r>
            <a:endParaRPr lang="en-US" altLang="ja-JP" dirty="0"/>
          </a:p>
          <a:p>
            <a:pPr lvl="1"/>
            <a:r>
              <a:rPr lang="ja-JP" altLang="en-US" dirty="0"/>
              <a:t>言わば、</a:t>
            </a:r>
            <a:r>
              <a:rPr lang="ja-JP" altLang="en-US" b="1" dirty="0"/>
              <a:t>ハヤシライスの特徴を持つカレー</a:t>
            </a:r>
            <a:r>
              <a:rPr lang="ja-JP" altLang="en-US" dirty="0"/>
              <a:t>を学習させてしまう手口。</a:t>
            </a:r>
            <a:endParaRPr lang="en-US" altLang="ja-JP" dirty="0"/>
          </a:p>
          <a:p>
            <a:pPr lvl="1"/>
            <a:endParaRPr lang="en-US" altLang="ja-JP" dirty="0"/>
          </a:p>
        </p:txBody>
      </p:sp>
    </p:spTree>
    <p:extLst>
      <p:ext uri="{BB962C8B-B14F-4D97-AF65-F5344CB8AC3E}">
        <p14:creationId xmlns:p14="http://schemas.microsoft.com/office/powerpoint/2010/main" val="425483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F27AC1E-A28E-985B-D31B-FD79873CABCD}"/>
              </a:ext>
            </a:extLst>
          </p:cNvPr>
          <p:cNvSpPr>
            <a:spLocks noGrp="1"/>
          </p:cNvSpPr>
          <p:nvPr>
            <p:ph type="title"/>
          </p:nvPr>
        </p:nvSpPr>
        <p:spPr/>
        <p:txBody>
          <a:bodyPr/>
          <a:lstStyle/>
          <a:p>
            <a:r>
              <a:rPr lang="ja-JP" altLang="en-US" dirty="0"/>
              <a:t>アドバーサリアル攻撃</a:t>
            </a:r>
          </a:p>
        </p:txBody>
      </p:sp>
      <p:pic>
        <p:nvPicPr>
          <p:cNvPr id="6" name="図 5">
            <a:extLst>
              <a:ext uri="{FF2B5EF4-FFF2-40B4-BE49-F238E27FC236}">
                <a16:creationId xmlns:a16="http://schemas.microsoft.com/office/drawing/2014/main" id="{B17E179B-CB25-5445-6410-5B6148666706}"/>
              </a:ext>
            </a:extLst>
          </p:cNvPr>
          <p:cNvPicPr>
            <a:picLocks noChangeAspect="1"/>
          </p:cNvPicPr>
          <p:nvPr/>
        </p:nvPicPr>
        <p:blipFill>
          <a:blip r:embed="rId2"/>
          <a:stretch>
            <a:fillRect/>
          </a:stretch>
        </p:blipFill>
        <p:spPr>
          <a:xfrm>
            <a:off x="739181" y="1155700"/>
            <a:ext cx="6855419" cy="4965073"/>
          </a:xfrm>
          <a:prstGeom prst="rect">
            <a:avLst/>
          </a:prstGeom>
        </p:spPr>
      </p:pic>
      <p:pic>
        <p:nvPicPr>
          <p:cNvPr id="8" name="図 7">
            <a:extLst>
              <a:ext uri="{FF2B5EF4-FFF2-40B4-BE49-F238E27FC236}">
                <a16:creationId xmlns:a16="http://schemas.microsoft.com/office/drawing/2014/main" id="{135EB387-5F44-4B9B-A612-8E7EED391086}"/>
              </a:ext>
            </a:extLst>
          </p:cNvPr>
          <p:cNvPicPr>
            <a:picLocks noChangeAspect="1"/>
          </p:cNvPicPr>
          <p:nvPr/>
        </p:nvPicPr>
        <p:blipFill>
          <a:blip r:embed="rId3"/>
          <a:stretch>
            <a:fillRect/>
          </a:stretch>
        </p:blipFill>
        <p:spPr>
          <a:xfrm>
            <a:off x="4633426" y="2196446"/>
            <a:ext cx="6720373" cy="4293254"/>
          </a:xfrm>
          <a:prstGeom prst="rect">
            <a:avLst/>
          </a:prstGeom>
        </p:spPr>
      </p:pic>
      <p:sp>
        <p:nvSpPr>
          <p:cNvPr id="9" name="テキスト ボックス 8">
            <a:extLst>
              <a:ext uri="{FF2B5EF4-FFF2-40B4-BE49-F238E27FC236}">
                <a16:creationId xmlns:a16="http://schemas.microsoft.com/office/drawing/2014/main" id="{89C598D8-D86F-C939-CED3-A0E0DAC5035A}"/>
              </a:ext>
            </a:extLst>
          </p:cNvPr>
          <p:cNvSpPr txBox="1"/>
          <p:nvPr/>
        </p:nvSpPr>
        <p:spPr>
          <a:xfrm>
            <a:off x="8555230" y="1168910"/>
            <a:ext cx="2798569" cy="50716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altLang="ja-JP" b="1" dirty="0"/>
              <a:t>※</a:t>
            </a:r>
            <a:r>
              <a:rPr lang="ja-JP" altLang="en-US" b="1" dirty="0"/>
              <a:t>実物の画像です</a:t>
            </a:r>
            <a:endParaRPr lang="en-US" altLang="ja-JP" b="1" dirty="0"/>
          </a:p>
        </p:txBody>
      </p:sp>
    </p:spTree>
    <p:extLst>
      <p:ext uri="{BB962C8B-B14F-4D97-AF65-F5344CB8AC3E}">
        <p14:creationId xmlns:p14="http://schemas.microsoft.com/office/powerpoint/2010/main" val="300253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59338EB3-408C-4F63-3EC0-D88DB50D063B}"/>
              </a:ext>
            </a:extLst>
          </p:cNvPr>
          <p:cNvSpPr>
            <a:spLocks noGrp="1"/>
          </p:cNvSpPr>
          <p:nvPr>
            <p:ph type="title"/>
          </p:nvPr>
        </p:nvSpPr>
        <p:spPr/>
        <p:txBody>
          <a:bodyPr/>
          <a:lstStyle/>
          <a:p>
            <a:r>
              <a:rPr lang="ja-JP" altLang="en-US" dirty="0"/>
              <a:t>アドバーサリアル攻撃</a:t>
            </a:r>
          </a:p>
        </p:txBody>
      </p:sp>
      <p:sp>
        <p:nvSpPr>
          <p:cNvPr id="9" name="コンテンツ プレースホルダー 8">
            <a:extLst>
              <a:ext uri="{FF2B5EF4-FFF2-40B4-BE49-F238E27FC236}">
                <a16:creationId xmlns:a16="http://schemas.microsoft.com/office/drawing/2014/main" id="{271A6AB6-CA45-B9F3-B9F4-F43592ACF2EC}"/>
              </a:ext>
            </a:extLst>
          </p:cNvPr>
          <p:cNvSpPr>
            <a:spLocks noGrp="1"/>
          </p:cNvSpPr>
          <p:nvPr>
            <p:ph idx="1"/>
          </p:nvPr>
        </p:nvSpPr>
        <p:spPr>
          <a:xfrm>
            <a:off x="838200" y="1093694"/>
            <a:ext cx="5104394" cy="5083269"/>
          </a:xfrm>
        </p:spPr>
        <p:txBody>
          <a:bodyPr/>
          <a:lstStyle/>
          <a:p>
            <a:r>
              <a:rPr lang="ja-JP" altLang="en-US" dirty="0"/>
              <a:t>手口（例）：</a:t>
            </a:r>
            <a:br>
              <a:rPr lang="en-US" altLang="ja-JP" dirty="0"/>
            </a:br>
            <a:r>
              <a:rPr lang="ja-JP" altLang="en-US" dirty="0"/>
              <a:t>キャプチャ（</a:t>
            </a:r>
            <a:r>
              <a:rPr lang="en-US" altLang="ja-JP" dirty="0"/>
              <a:t>CAPTCHA</a:t>
            </a:r>
            <a:r>
              <a:rPr lang="ja-JP" altLang="en-US" dirty="0"/>
              <a:t>）を入力させるサイトに飛ばす。</a:t>
            </a:r>
            <a:endParaRPr lang="en-US" altLang="ja-JP" dirty="0"/>
          </a:p>
          <a:p>
            <a:pPr lvl="1"/>
            <a:r>
              <a:rPr lang="ja-JP" altLang="en-US" dirty="0"/>
              <a:t>入力が誤っていると、「違う」と言われて再挑戦させられる。</a:t>
            </a:r>
            <a:endParaRPr lang="en-US" altLang="ja-JP" dirty="0"/>
          </a:p>
          <a:p>
            <a:pPr lvl="1"/>
            <a:r>
              <a:rPr lang="ja-JP" altLang="en-US" dirty="0"/>
              <a:t>正しく入力すると、 「違う」と言われて再挑戦させられる。</a:t>
            </a:r>
            <a:endParaRPr lang="en-US" altLang="ja-JP" dirty="0"/>
          </a:p>
          <a:p>
            <a:r>
              <a:rPr lang="ja-JP" altLang="en-US" dirty="0"/>
              <a:t>リンク先の内容を自動判定するツールが無限ループに落ち、判定不能になる。</a:t>
            </a:r>
            <a:endParaRPr lang="en-US" altLang="ja-JP" dirty="0"/>
          </a:p>
          <a:p>
            <a:pPr lvl="1"/>
            <a:r>
              <a:rPr lang="ja-JP" altLang="en-US" dirty="0"/>
              <a:t>絶対開かない箱に入れた</a:t>
            </a:r>
            <a:br>
              <a:rPr lang="en-US" altLang="ja-JP" dirty="0"/>
            </a:br>
            <a:r>
              <a:rPr lang="ja-JP" altLang="en-US" dirty="0"/>
              <a:t>ハヤシライスを渡すようなもの。</a:t>
            </a:r>
            <a:endParaRPr lang="en-US" altLang="ja-JP" dirty="0"/>
          </a:p>
          <a:p>
            <a:pPr lvl="1"/>
            <a:endParaRPr lang="en-US" altLang="ja-JP" dirty="0"/>
          </a:p>
          <a:p>
            <a:endParaRPr lang="ja-JP" altLang="en-US" dirty="0"/>
          </a:p>
        </p:txBody>
      </p:sp>
      <p:pic>
        <p:nvPicPr>
          <p:cNvPr id="6" name="図 5" descr="ニセCAPTCHA">
            <a:extLst>
              <a:ext uri="{FF2B5EF4-FFF2-40B4-BE49-F238E27FC236}">
                <a16:creationId xmlns:a16="http://schemas.microsoft.com/office/drawing/2014/main" id="{C413E57D-4172-96B5-EC21-290D049B1D29}"/>
              </a:ext>
            </a:extLst>
          </p:cNvPr>
          <p:cNvPicPr>
            <a:picLocks noChangeAspect="1"/>
          </p:cNvPicPr>
          <p:nvPr/>
        </p:nvPicPr>
        <p:blipFill>
          <a:blip r:embed="rId3"/>
          <a:stretch>
            <a:fillRect/>
          </a:stretch>
        </p:blipFill>
        <p:spPr>
          <a:xfrm>
            <a:off x="6408930" y="1054099"/>
            <a:ext cx="5084570" cy="4292601"/>
          </a:xfrm>
          <a:prstGeom prst="rect">
            <a:avLst/>
          </a:prstGeom>
        </p:spPr>
      </p:pic>
      <p:sp>
        <p:nvSpPr>
          <p:cNvPr id="7" name="テキスト ボックス 6">
            <a:extLst>
              <a:ext uri="{FF2B5EF4-FFF2-40B4-BE49-F238E27FC236}">
                <a16:creationId xmlns:a16="http://schemas.microsoft.com/office/drawing/2014/main" id="{E92E3A49-BB32-62A5-0F15-B366F97E4431}"/>
              </a:ext>
            </a:extLst>
          </p:cNvPr>
          <p:cNvSpPr txBox="1"/>
          <p:nvPr/>
        </p:nvSpPr>
        <p:spPr>
          <a:xfrm>
            <a:off x="6408930" y="5346700"/>
            <a:ext cx="4203700" cy="50716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t" anchorCtr="0"/>
          <a:lstStyle>
            <a:defPPr>
              <a:defRPr lang="ja-JP"/>
            </a:defPPr>
            <a:lvl1pPr algn="ctr">
              <a:defRPr sz="2400">
                <a:solidFill>
                  <a:schemeClr val="dk1"/>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altLang="ja-JP" b="1" dirty="0"/>
              <a:t>※</a:t>
            </a:r>
            <a:r>
              <a:rPr lang="ja-JP" altLang="en-US" b="1" dirty="0"/>
              <a:t>実物の画像です</a:t>
            </a:r>
            <a:endParaRPr lang="en-US" altLang="ja-JP" b="1" dirty="0"/>
          </a:p>
        </p:txBody>
      </p:sp>
    </p:spTree>
    <p:extLst>
      <p:ext uri="{BB962C8B-B14F-4D97-AF65-F5344CB8AC3E}">
        <p14:creationId xmlns:p14="http://schemas.microsoft.com/office/powerpoint/2010/main" val="264620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3E7D95-B310-3B87-61A9-35F588A49116}"/>
              </a:ext>
            </a:extLst>
          </p:cNvPr>
          <p:cNvSpPr>
            <a:spLocks noGrp="1"/>
          </p:cNvSpPr>
          <p:nvPr>
            <p:ph type="title"/>
          </p:nvPr>
        </p:nvSpPr>
        <p:spPr/>
        <p:txBody>
          <a:bodyPr/>
          <a:lstStyle/>
          <a:p>
            <a:r>
              <a:rPr lang="ja-JP" altLang="en-US" dirty="0"/>
              <a:t>アドバーサリアル攻撃</a:t>
            </a:r>
            <a:endParaRPr kumimoji="1" lang="ja-JP" altLang="en-US" dirty="0"/>
          </a:p>
        </p:txBody>
      </p:sp>
      <p:sp>
        <p:nvSpPr>
          <p:cNvPr id="3" name="コンテンツ プレースホルダー 2">
            <a:extLst>
              <a:ext uri="{FF2B5EF4-FFF2-40B4-BE49-F238E27FC236}">
                <a16:creationId xmlns:a16="http://schemas.microsoft.com/office/drawing/2014/main" id="{33CE99B4-92CF-1567-F8F1-2BD9C2DAACAB}"/>
              </a:ext>
            </a:extLst>
          </p:cNvPr>
          <p:cNvSpPr>
            <a:spLocks noGrp="1"/>
          </p:cNvSpPr>
          <p:nvPr>
            <p:ph idx="1"/>
          </p:nvPr>
        </p:nvSpPr>
        <p:spPr/>
        <p:txBody>
          <a:bodyPr/>
          <a:lstStyle/>
          <a:p>
            <a:r>
              <a:rPr kumimoji="1" lang="ja-JP" altLang="en-US" b="1" dirty="0"/>
              <a:t>異常な特徴でフィルターをおかしくする</a:t>
            </a:r>
            <a:endParaRPr kumimoji="1" lang="en-US" altLang="ja-JP" b="1" dirty="0"/>
          </a:p>
          <a:p>
            <a:r>
              <a:rPr kumimoji="1" lang="ja-JP" altLang="en-US" b="1" dirty="0"/>
              <a:t>「フィッシングメール」と「正常な</a:t>
            </a:r>
            <a:r>
              <a:rPr kumimoji="1" lang="en-US" altLang="ja-JP" b="1" dirty="0"/>
              <a:t>Web</a:t>
            </a:r>
            <a:r>
              <a:rPr kumimoji="1" lang="ja-JP" altLang="en-US" b="1" dirty="0"/>
              <a:t>サイト」を紐づける</a:t>
            </a:r>
            <a:endParaRPr kumimoji="1" lang="en-US" altLang="ja-JP" b="1" dirty="0"/>
          </a:p>
          <a:p>
            <a:r>
              <a:rPr lang="ja-JP" altLang="en-US" b="1" dirty="0"/>
              <a:t>検証する仕組み自体を対象に攻撃する</a:t>
            </a:r>
            <a:endParaRPr lang="en-US" altLang="ja-JP" b="1" dirty="0"/>
          </a:p>
          <a:p>
            <a:endParaRPr kumimoji="1" lang="en-US" altLang="ja-JP" dirty="0"/>
          </a:p>
          <a:p>
            <a:pPr marL="0" indent="0">
              <a:buNone/>
            </a:pPr>
            <a:r>
              <a:rPr lang="ja-JP" altLang="en-US" dirty="0"/>
              <a:t>こういった手口は、アドバーサリアル攻撃と呼ばれます。</a:t>
            </a:r>
            <a:endParaRPr lang="en-US" altLang="ja-JP" dirty="0"/>
          </a:p>
          <a:p>
            <a:r>
              <a:rPr lang="ja-JP" altLang="en-US" dirty="0"/>
              <a:t>メール受信者を攻撃対象としているのではなく、</a:t>
            </a:r>
            <a:br>
              <a:rPr lang="en-US" altLang="ja-JP" dirty="0"/>
            </a:br>
            <a:r>
              <a:rPr lang="ja-JP" altLang="en-US" dirty="0"/>
              <a:t>フィッシングメールに対抗するシステム構造そのものが対象。</a:t>
            </a:r>
            <a:endParaRPr lang="en-US" altLang="ja-JP" dirty="0"/>
          </a:p>
          <a:p>
            <a:endParaRPr lang="en-US" altLang="ja-JP" dirty="0"/>
          </a:p>
          <a:p>
            <a:pPr marL="0" indent="0">
              <a:buNone/>
            </a:pPr>
            <a:r>
              <a:rPr lang="en-US" altLang="ja-JP" dirty="0"/>
              <a:t>※</a:t>
            </a:r>
            <a:r>
              <a:rPr lang="ja-JP" altLang="en-US" dirty="0"/>
              <a:t>アドバーサリアルエグザンプル攻撃、敵対的サンプル攻撃とも呼ばれます。</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99865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ECD1E-52CE-F30F-69F5-BDB1A9B2CCA0}"/>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F6D0554-0AC6-7408-1849-4CDF8BA2E9AE}"/>
              </a:ext>
            </a:extLst>
          </p:cNvPr>
          <p:cNvSpPr>
            <a:spLocks noGrp="1"/>
          </p:cNvSpPr>
          <p:nvPr>
            <p:ph type="title"/>
          </p:nvPr>
        </p:nvSpPr>
        <p:spPr/>
        <p:txBody>
          <a:bodyPr/>
          <a:lstStyle/>
          <a:p>
            <a:r>
              <a:rPr lang="ja-JP" altLang="en-US" dirty="0"/>
              <a:t>最近のフィッシングメールが使ってくる手口</a:t>
            </a:r>
          </a:p>
        </p:txBody>
      </p:sp>
      <p:sp>
        <p:nvSpPr>
          <p:cNvPr id="5" name="コンテンツ プレースホルダー 4">
            <a:extLst>
              <a:ext uri="{FF2B5EF4-FFF2-40B4-BE49-F238E27FC236}">
                <a16:creationId xmlns:a16="http://schemas.microsoft.com/office/drawing/2014/main" id="{22177FFC-236A-1311-71E8-D4F3FDC67A75}"/>
              </a:ext>
            </a:extLst>
          </p:cNvPr>
          <p:cNvSpPr>
            <a:spLocks noGrp="1"/>
          </p:cNvSpPr>
          <p:nvPr>
            <p:ph idx="1"/>
          </p:nvPr>
        </p:nvSpPr>
        <p:spPr/>
        <p:txBody>
          <a:bodyPr/>
          <a:lstStyle/>
          <a:p>
            <a:r>
              <a:rPr lang="ja-JP" altLang="en-US" dirty="0"/>
              <a:t>モバイル回線で</a:t>
            </a:r>
            <a:r>
              <a:rPr lang="en-US" altLang="ja-JP" dirty="0"/>
              <a:t>iPhone</a:t>
            </a:r>
            <a:r>
              <a:rPr lang="ja-JP" altLang="en-US" dirty="0"/>
              <a:t>や</a:t>
            </a:r>
            <a:r>
              <a:rPr lang="en-US" altLang="ja-JP" dirty="0"/>
              <a:t>Android</a:t>
            </a:r>
            <a:r>
              <a:rPr lang="ja-JP" altLang="en-US" dirty="0"/>
              <a:t>からのアクセス以外の場合、</a:t>
            </a:r>
            <a:br>
              <a:rPr lang="en-US" altLang="ja-JP" dirty="0"/>
            </a:br>
            <a:r>
              <a:rPr lang="ja-JP" altLang="en-US" dirty="0"/>
              <a:t>無害なサイトを装ったり、サーバが死んでるようにみせかけたりする。</a:t>
            </a:r>
            <a:endParaRPr lang="en-US" altLang="ja-JP" dirty="0"/>
          </a:p>
          <a:p>
            <a:pPr marL="0" indent="0">
              <a:buNone/>
            </a:pPr>
            <a:r>
              <a:rPr lang="en-US" altLang="ja-JP" dirty="0"/>
              <a:t>	</a:t>
            </a:r>
            <a:r>
              <a:rPr lang="ja-JP" altLang="en-US" b="1" dirty="0"/>
              <a:t>→「悪意のあるサイトを始末（テイクダウン）済み」と誤認</a:t>
            </a:r>
            <a:endParaRPr lang="en-US" altLang="ja-JP" b="1" dirty="0"/>
          </a:p>
          <a:p>
            <a:r>
              <a:rPr lang="en-US" altLang="ja-JP" dirty="0"/>
              <a:t>URL</a:t>
            </a:r>
            <a:r>
              <a:rPr lang="ja-JP" altLang="en-US" dirty="0"/>
              <a:t>の安全性を確認する「スキャナーサイト」からのアクセスの場合に、</a:t>
            </a:r>
            <a:br>
              <a:rPr lang="en-US" altLang="ja-JP" dirty="0"/>
            </a:br>
            <a:r>
              <a:rPr lang="ja-JP" altLang="en-US" dirty="0"/>
              <a:t>全く違うコンテンツを表示する。</a:t>
            </a:r>
            <a:endParaRPr lang="en-US" altLang="ja-JP" dirty="0"/>
          </a:p>
          <a:p>
            <a:pPr marL="0" indent="0">
              <a:buNone/>
            </a:pPr>
            <a:r>
              <a:rPr lang="en-US" altLang="ja-JP" dirty="0"/>
              <a:t>	</a:t>
            </a:r>
            <a:r>
              <a:rPr lang="ja-JP" altLang="en-US" b="1" dirty="0"/>
              <a:t>→「スキャナーサイト」そのものが役立たずに</a:t>
            </a:r>
            <a:endParaRPr lang="en-US" altLang="ja-JP" b="1" dirty="0"/>
          </a:p>
          <a:p>
            <a:pPr lvl="2"/>
            <a:r>
              <a:rPr lang="ja-JP" altLang="en-US" dirty="0"/>
              <a:t>セキュリティ会社が検証に使っている</a:t>
            </a:r>
            <a:r>
              <a:rPr lang="en-US" altLang="ja-JP" dirty="0"/>
              <a:t>IP</a:t>
            </a:r>
            <a:r>
              <a:rPr lang="ja-JP" altLang="en-US" dirty="0"/>
              <a:t>アドレスの一覧なども、</a:t>
            </a:r>
            <a:br>
              <a:rPr lang="en-US" altLang="ja-JP" dirty="0"/>
            </a:br>
            <a:r>
              <a:rPr lang="ja-JP" altLang="en-US" dirty="0"/>
              <a:t>当然のようにダークウェブ上で取引されている。</a:t>
            </a:r>
          </a:p>
        </p:txBody>
      </p:sp>
    </p:spTree>
    <p:extLst>
      <p:ext uri="{BB962C8B-B14F-4D97-AF65-F5344CB8AC3E}">
        <p14:creationId xmlns:p14="http://schemas.microsoft.com/office/powerpoint/2010/main" val="252288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867FA75-B3F9-FD6B-BD28-57DA558AA240}"/>
              </a:ext>
            </a:extLst>
          </p:cNvPr>
          <p:cNvSpPr>
            <a:spLocks noGrp="1"/>
          </p:cNvSpPr>
          <p:nvPr>
            <p:ph type="title"/>
          </p:nvPr>
        </p:nvSpPr>
        <p:spPr/>
        <p:txBody>
          <a:bodyPr/>
          <a:lstStyle/>
          <a:p>
            <a:r>
              <a:rPr lang="ja-JP" altLang="en-US" dirty="0"/>
              <a:t>対応のポイント</a:t>
            </a:r>
          </a:p>
        </p:txBody>
      </p:sp>
      <p:sp>
        <p:nvSpPr>
          <p:cNvPr id="5" name="テキスト プレースホルダー 4">
            <a:extLst>
              <a:ext uri="{FF2B5EF4-FFF2-40B4-BE49-F238E27FC236}">
                <a16:creationId xmlns:a16="http://schemas.microsoft.com/office/drawing/2014/main" id="{7EEA8C20-FED1-EF5A-B51C-C7E8F19FB8DE}"/>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29474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9E9CD60-42E0-E211-984E-84B147BE00C4}"/>
              </a:ext>
            </a:extLst>
          </p:cNvPr>
          <p:cNvSpPr>
            <a:spLocks noGrp="1"/>
          </p:cNvSpPr>
          <p:nvPr>
            <p:ph type="title"/>
          </p:nvPr>
        </p:nvSpPr>
        <p:spPr/>
        <p:txBody>
          <a:bodyPr/>
          <a:lstStyle/>
          <a:p>
            <a:r>
              <a:rPr lang="ja-JP" altLang="en-US" dirty="0"/>
              <a:t>フィッシングメールとは</a:t>
            </a:r>
          </a:p>
        </p:txBody>
      </p:sp>
      <p:sp>
        <p:nvSpPr>
          <p:cNvPr id="5" name="テキスト プレースホルダー 4">
            <a:extLst>
              <a:ext uri="{FF2B5EF4-FFF2-40B4-BE49-F238E27FC236}">
                <a16:creationId xmlns:a16="http://schemas.microsoft.com/office/drawing/2014/main" id="{385B8776-0BE7-31B6-30E3-9C96612BF80F}"/>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206577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D9E571-D827-A8F8-7C11-75E5FA576308}"/>
              </a:ext>
            </a:extLst>
          </p:cNvPr>
          <p:cNvSpPr>
            <a:spLocks noGrp="1"/>
          </p:cNvSpPr>
          <p:nvPr>
            <p:ph type="title"/>
          </p:nvPr>
        </p:nvSpPr>
        <p:spPr/>
        <p:txBody>
          <a:bodyPr/>
          <a:lstStyle/>
          <a:p>
            <a:r>
              <a:rPr kumimoji="1" lang="ja-JP" altLang="en-US" dirty="0"/>
              <a:t>対応のポイント</a:t>
            </a:r>
          </a:p>
        </p:txBody>
      </p:sp>
      <p:sp>
        <p:nvSpPr>
          <p:cNvPr id="3" name="コンテンツ プレースホルダー 2">
            <a:extLst>
              <a:ext uri="{FF2B5EF4-FFF2-40B4-BE49-F238E27FC236}">
                <a16:creationId xmlns:a16="http://schemas.microsoft.com/office/drawing/2014/main" id="{79DCAE24-D435-F98B-C3B2-57D404B4680D}"/>
              </a:ext>
            </a:extLst>
          </p:cNvPr>
          <p:cNvSpPr>
            <a:spLocks noGrp="1"/>
          </p:cNvSpPr>
          <p:nvPr>
            <p:ph idx="1"/>
          </p:nvPr>
        </p:nvSpPr>
        <p:spPr/>
        <p:txBody>
          <a:bodyPr/>
          <a:lstStyle/>
          <a:p>
            <a:r>
              <a:rPr kumimoji="1" lang="ja-JP" altLang="en-US" dirty="0"/>
              <a:t>メールに</a:t>
            </a:r>
            <a:r>
              <a:rPr kumimoji="1" lang="en-US" altLang="ja-JP" dirty="0"/>
              <a:t>URL</a:t>
            </a:r>
            <a:r>
              <a:rPr kumimoji="1" lang="ja-JP" altLang="en-US" dirty="0"/>
              <a:t>が書かれていたら、どんなものでもクリックしない</a:t>
            </a:r>
            <a:endParaRPr kumimoji="1" lang="en-US" altLang="ja-JP" dirty="0"/>
          </a:p>
          <a:p>
            <a:pPr lvl="1"/>
            <a:r>
              <a:rPr kumimoji="1" lang="en-US" altLang="ja-JP" dirty="0"/>
              <a:t>XXX</a:t>
            </a:r>
            <a:r>
              <a:rPr kumimoji="1" lang="ja-JP" altLang="en-US" dirty="0"/>
              <a:t>銀行のインターネットバンキングサイトに行きたいならば、</a:t>
            </a:r>
            <a:br>
              <a:rPr kumimoji="1" lang="en-US" altLang="ja-JP" dirty="0"/>
            </a:br>
            <a:r>
              <a:rPr kumimoji="1" lang="ja-JP" altLang="en-US" dirty="0"/>
              <a:t>メールのリンクを使わないで「</a:t>
            </a:r>
            <a:r>
              <a:rPr kumimoji="1" lang="en-US" altLang="ja-JP" dirty="0"/>
              <a:t>XXX</a:t>
            </a:r>
            <a:r>
              <a:rPr kumimoji="1" lang="ja-JP" altLang="en-US" dirty="0"/>
              <a:t>銀行 インターネットバンキング」で検索する。</a:t>
            </a:r>
            <a:endParaRPr kumimoji="1" lang="en-US" altLang="ja-JP" dirty="0"/>
          </a:p>
          <a:p>
            <a:pPr lvl="1"/>
            <a:r>
              <a:rPr lang="ja-JP" altLang="en-US" dirty="0"/>
              <a:t>△△運送の荷物の追跡をしたいのならば、</a:t>
            </a:r>
            <a:br>
              <a:rPr lang="en-US" altLang="ja-JP" dirty="0"/>
            </a:br>
            <a:r>
              <a:rPr lang="ja-JP" altLang="en-US" dirty="0"/>
              <a:t>メールのリンクを使わないで「△△運送 追跡」で検索する。</a:t>
            </a:r>
            <a:endParaRPr lang="en-US" altLang="ja-JP" dirty="0"/>
          </a:p>
          <a:p>
            <a:endParaRPr kumimoji="1" lang="en-US" altLang="ja-JP" dirty="0"/>
          </a:p>
          <a:p>
            <a:r>
              <a:rPr lang="ja-JP" altLang="en-US" dirty="0"/>
              <a:t>検索でたどり着きようがないようなページ（資料のリンクとか）の場合、</a:t>
            </a:r>
            <a:br>
              <a:rPr lang="en-US" altLang="ja-JP" dirty="0"/>
            </a:br>
            <a:r>
              <a:rPr lang="ja-JP" altLang="en-US" dirty="0"/>
              <a:t>リンクをクリックせずに</a:t>
            </a:r>
            <a:r>
              <a:rPr lang="en-US" altLang="ja-JP" dirty="0"/>
              <a:t>URL</a:t>
            </a:r>
            <a:r>
              <a:rPr lang="ja-JP" altLang="en-US" dirty="0"/>
              <a:t>をコピーし、メモ帳に貼り付けて十分に吟味する。</a:t>
            </a:r>
            <a:endParaRPr lang="en-US" altLang="ja-JP" dirty="0"/>
          </a:p>
          <a:p>
            <a:pPr lvl="1"/>
            <a:r>
              <a:rPr kumimoji="1" lang="en-US" altLang="ja-JP" dirty="0"/>
              <a:t>Copilot</a:t>
            </a:r>
            <a:r>
              <a:rPr lang="ja-JP" altLang="en-US" dirty="0"/>
              <a:t>などの</a:t>
            </a:r>
            <a:r>
              <a:rPr lang="en-US" altLang="ja-JP" dirty="0"/>
              <a:t>AI</a:t>
            </a:r>
            <a:r>
              <a:rPr lang="ja-JP" altLang="en-US" dirty="0"/>
              <a:t>に「この</a:t>
            </a:r>
            <a:r>
              <a:rPr lang="en-US" altLang="ja-JP" dirty="0"/>
              <a:t>URL</a:t>
            </a:r>
            <a:r>
              <a:rPr lang="ja-JP" altLang="en-US" dirty="0"/>
              <a:t>は危険な可能性があるか」と聞くのも手。</a:t>
            </a:r>
            <a:endParaRPr lang="en-US" altLang="ja-JP" dirty="0"/>
          </a:p>
          <a:p>
            <a:endParaRPr kumimoji="1" lang="en-US" altLang="ja-JP" dirty="0"/>
          </a:p>
          <a:p>
            <a:r>
              <a:rPr lang="ja-JP" altLang="en-US" dirty="0"/>
              <a:t>新しい手口は、きっと今日も誕生している。疑うのをベーシックに！</a:t>
            </a:r>
            <a:endParaRPr kumimoji="1" lang="ja-JP" altLang="en-US" dirty="0"/>
          </a:p>
        </p:txBody>
      </p:sp>
    </p:spTree>
    <p:extLst>
      <p:ext uri="{BB962C8B-B14F-4D97-AF65-F5344CB8AC3E}">
        <p14:creationId xmlns:p14="http://schemas.microsoft.com/office/powerpoint/2010/main" val="285663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B90FF02-506B-DFE2-1A47-939F2C4DCF17}"/>
              </a:ext>
            </a:extLst>
          </p:cNvPr>
          <p:cNvSpPr>
            <a:spLocks noGrp="1"/>
          </p:cNvSpPr>
          <p:nvPr>
            <p:ph type="title"/>
          </p:nvPr>
        </p:nvSpPr>
        <p:spPr/>
        <p:txBody>
          <a:bodyPr/>
          <a:lstStyle/>
          <a:p>
            <a:r>
              <a:rPr lang="ja-JP" altLang="en-US" dirty="0"/>
              <a:t>おしまい</a:t>
            </a:r>
          </a:p>
        </p:txBody>
      </p:sp>
      <p:sp>
        <p:nvSpPr>
          <p:cNvPr id="5" name="テキスト プレースホルダー 4">
            <a:extLst>
              <a:ext uri="{FF2B5EF4-FFF2-40B4-BE49-F238E27FC236}">
                <a16:creationId xmlns:a16="http://schemas.microsoft.com/office/drawing/2014/main" id="{0B1F7AB3-269B-F76D-FC50-2F71A0B72532}"/>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24801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A01F62-57DD-DD83-1F6E-F1E1D2AFBF2F}"/>
              </a:ext>
            </a:extLst>
          </p:cNvPr>
          <p:cNvSpPr>
            <a:spLocks noGrp="1"/>
          </p:cNvSpPr>
          <p:nvPr>
            <p:ph type="title"/>
          </p:nvPr>
        </p:nvSpPr>
        <p:spPr/>
        <p:txBody>
          <a:bodyPr/>
          <a:lstStyle/>
          <a:p>
            <a:r>
              <a:rPr kumimoji="1" lang="ja-JP" altLang="en-US" dirty="0"/>
              <a:t>フィッシングメールとは</a:t>
            </a:r>
          </a:p>
        </p:txBody>
      </p:sp>
      <p:sp>
        <p:nvSpPr>
          <p:cNvPr id="3" name="コンテンツ プレースホルダー 2">
            <a:extLst>
              <a:ext uri="{FF2B5EF4-FFF2-40B4-BE49-F238E27FC236}">
                <a16:creationId xmlns:a16="http://schemas.microsoft.com/office/drawing/2014/main" id="{2432842B-772F-A339-A53B-041CEAA48678}"/>
              </a:ext>
            </a:extLst>
          </p:cNvPr>
          <p:cNvSpPr>
            <a:spLocks noGrp="1"/>
          </p:cNvSpPr>
          <p:nvPr>
            <p:ph idx="1"/>
          </p:nvPr>
        </p:nvSpPr>
        <p:spPr/>
        <p:txBody>
          <a:bodyPr/>
          <a:lstStyle/>
          <a:p>
            <a:r>
              <a:rPr lang="ja-JP" altLang="en-US" dirty="0"/>
              <a:t>何者かになりすまして偽物のページへ誘導する、悪意のあるメール。</a:t>
            </a:r>
            <a:endParaRPr lang="en-US" altLang="ja-JP" dirty="0"/>
          </a:p>
          <a:p>
            <a:r>
              <a:rPr kumimoji="1" lang="ja-JP" altLang="en-US" dirty="0"/>
              <a:t>主</a:t>
            </a:r>
            <a:r>
              <a:rPr lang="ja-JP" altLang="en-US" dirty="0"/>
              <a:t>な目的は</a:t>
            </a:r>
            <a:r>
              <a:rPr lang="en-US" altLang="ja-JP" dirty="0"/>
              <a:t>……</a:t>
            </a:r>
          </a:p>
          <a:p>
            <a:pPr lvl="1"/>
            <a:r>
              <a:rPr lang="ja-JP" altLang="en-US" dirty="0"/>
              <a:t>認証情報の窃取（偽物のページに</a:t>
            </a:r>
            <a:r>
              <a:rPr lang="en-US" altLang="ja-JP" dirty="0"/>
              <a:t>ID</a:t>
            </a:r>
            <a:r>
              <a:rPr lang="ja-JP" altLang="en-US" dirty="0"/>
              <a:t>・パスワードなどを入力させる）</a:t>
            </a:r>
            <a:br>
              <a:rPr lang="en-US" altLang="ja-JP" dirty="0"/>
            </a:br>
            <a:r>
              <a:rPr lang="en-US" altLang="ja-JP" dirty="0"/>
              <a:t>※</a:t>
            </a:r>
            <a:r>
              <a:rPr lang="ja-JP" altLang="en-US" dirty="0"/>
              <a:t>銀行などの金融機関だけでなく、企業の業務用アカウントも標的になる</a:t>
            </a:r>
          </a:p>
          <a:p>
            <a:pPr lvl="1"/>
            <a:r>
              <a:rPr lang="ja-JP" altLang="en-US" dirty="0"/>
              <a:t>マルウェア感染（悪意あるページやファイルへ誘導する）</a:t>
            </a:r>
          </a:p>
          <a:p>
            <a:r>
              <a:rPr lang="ja-JP" altLang="en-US" dirty="0"/>
              <a:t>最近は</a:t>
            </a:r>
            <a:r>
              <a:rPr lang="ja-JP" altLang="en-US" b="1" dirty="0"/>
              <a:t>リアルタイムフィッシング</a:t>
            </a:r>
            <a:r>
              <a:rPr lang="ja-JP" altLang="en-US" dirty="0"/>
              <a:t>という手法で、多要素認証（</a:t>
            </a:r>
            <a:r>
              <a:rPr lang="en-US" altLang="ja-JP" dirty="0"/>
              <a:t>MFA</a:t>
            </a:r>
            <a:r>
              <a:rPr lang="ja-JP" altLang="en-US" dirty="0"/>
              <a:t>）が突破される事例も増加している。</a:t>
            </a:r>
            <a:endParaRPr kumimoji="1" lang="ja-JP" altLang="en-US" dirty="0"/>
          </a:p>
        </p:txBody>
      </p:sp>
    </p:spTree>
    <p:extLst>
      <p:ext uri="{BB962C8B-B14F-4D97-AF65-F5344CB8AC3E}">
        <p14:creationId xmlns:p14="http://schemas.microsoft.com/office/powerpoint/2010/main" val="69505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B8F7C4-EA8F-4C96-61FC-73BA0CF0D1CE}"/>
              </a:ext>
            </a:extLst>
          </p:cNvPr>
          <p:cNvSpPr>
            <a:spLocks noGrp="1"/>
          </p:cNvSpPr>
          <p:nvPr>
            <p:ph type="title"/>
          </p:nvPr>
        </p:nvSpPr>
        <p:spPr/>
        <p:txBody>
          <a:bodyPr/>
          <a:lstStyle/>
          <a:p>
            <a:r>
              <a:rPr kumimoji="1" lang="ja-JP" altLang="en-US" dirty="0"/>
              <a:t>フィッシングメールの特徴</a:t>
            </a:r>
          </a:p>
        </p:txBody>
      </p:sp>
      <p:sp>
        <p:nvSpPr>
          <p:cNvPr id="3" name="コンテンツ プレースホルダー 2">
            <a:extLst>
              <a:ext uri="{FF2B5EF4-FFF2-40B4-BE49-F238E27FC236}">
                <a16:creationId xmlns:a16="http://schemas.microsoft.com/office/drawing/2014/main" id="{302C7C1A-C88D-BD11-31F9-32838D70B425}"/>
              </a:ext>
            </a:extLst>
          </p:cNvPr>
          <p:cNvSpPr>
            <a:spLocks noGrp="1"/>
          </p:cNvSpPr>
          <p:nvPr>
            <p:ph idx="1"/>
          </p:nvPr>
        </p:nvSpPr>
        <p:spPr/>
        <p:txBody>
          <a:bodyPr/>
          <a:lstStyle/>
          <a:p>
            <a:r>
              <a:rPr lang="ja-JP" altLang="en-US" dirty="0"/>
              <a:t>マルウェアを直接送付するのではなく、</a:t>
            </a:r>
            <a:br>
              <a:rPr lang="en-US" altLang="ja-JP" dirty="0"/>
            </a:br>
            <a:r>
              <a:rPr lang="ja-JP" altLang="en-US" dirty="0"/>
              <a:t>偽物のページに誘導して、そこに悪意のあるものを仕込んでくる。</a:t>
            </a:r>
            <a:endParaRPr lang="en-US" altLang="ja-JP" dirty="0"/>
          </a:p>
          <a:p>
            <a:r>
              <a:rPr lang="ja-JP" altLang="en-US" dirty="0"/>
              <a:t>高度な手口でメールフィルタをすり抜けてくる。</a:t>
            </a:r>
          </a:p>
          <a:p>
            <a:r>
              <a:rPr lang="ja-JP" altLang="en-US" dirty="0"/>
              <a:t>自動生成ツールの普及により、日本語の不自然さはほとんど見られない。</a:t>
            </a:r>
          </a:p>
          <a:p>
            <a:r>
              <a:rPr lang="ja-JP" altLang="en-US" dirty="0"/>
              <a:t>一方で、内容が論理的に不自然な場合がある。</a:t>
            </a:r>
            <a:br>
              <a:rPr lang="en-US" altLang="ja-JP" dirty="0"/>
            </a:br>
            <a:r>
              <a:rPr lang="ja-JP" altLang="en-US" dirty="0"/>
              <a:t>（例：景品表示法的にありえない額の特典）</a:t>
            </a:r>
          </a:p>
          <a:p>
            <a:r>
              <a:rPr lang="ja-JP" altLang="en-US" dirty="0"/>
              <a:t>受信者を焦らせる表現が多い。</a:t>
            </a:r>
            <a:br>
              <a:rPr lang="en-US" altLang="ja-JP" dirty="0"/>
            </a:br>
            <a:r>
              <a:rPr lang="ja-JP" altLang="en-US" dirty="0"/>
              <a:t>特に「急がないと金銭的に損をする」といった脅迫的な記述が典型。</a:t>
            </a:r>
            <a:endParaRPr kumimoji="1" lang="ja-JP" altLang="en-US" dirty="0"/>
          </a:p>
        </p:txBody>
      </p:sp>
    </p:spTree>
    <p:extLst>
      <p:ext uri="{BB962C8B-B14F-4D97-AF65-F5344CB8AC3E}">
        <p14:creationId xmlns:p14="http://schemas.microsoft.com/office/powerpoint/2010/main" val="411615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5EEDB9B-DC1B-4596-42C1-04FF99996C1B}"/>
              </a:ext>
            </a:extLst>
          </p:cNvPr>
          <p:cNvSpPr>
            <a:spLocks noGrp="1"/>
          </p:cNvSpPr>
          <p:nvPr>
            <p:ph type="title"/>
          </p:nvPr>
        </p:nvSpPr>
        <p:spPr/>
        <p:txBody>
          <a:bodyPr/>
          <a:lstStyle/>
          <a:p>
            <a:r>
              <a:rPr lang="ja-JP" altLang="en-US" dirty="0"/>
              <a:t>例：</a:t>
            </a:r>
          </a:p>
        </p:txBody>
      </p:sp>
      <p:pic>
        <p:nvPicPr>
          <p:cNvPr id="6" name="図 5" descr="フィッシングメールの例">
            <a:extLst>
              <a:ext uri="{FF2B5EF4-FFF2-40B4-BE49-F238E27FC236}">
                <a16:creationId xmlns:a16="http://schemas.microsoft.com/office/drawing/2014/main" id="{55517091-DE44-557E-8ABD-57A1CD185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509" y="203761"/>
            <a:ext cx="4945251" cy="6198781"/>
          </a:xfrm>
          <a:prstGeom prst="rect">
            <a:avLst/>
          </a:prstGeom>
        </p:spPr>
      </p:pic>
      <p:sp>
        <p:nvSpPr>
          <p:cNvPr id="7" name="右中かっこ 6">
            <a:extLst>
              <a:ext uri="{FF2B5EF4-FFF2-40B4-BE49-F238E27FC236}">
                <a16:creationId xmlns:a16="http://schemas.microsoft.com/office/drawing/2014/main" id="{BBDFE81C-DBB1-5A42-9960-6DE757634A26}"/>
              </a:ext>
            </a:extLst>
          </p:cNvPr>
          <p:cNvSpPr/>
          <p:nvPr/>
        </p:nvSpPr>
        <p:spPr>
          <a:xfrm>
            <a:off x="7357730" y="1190847"/>
            <a:ext cx="361507" cy="1318437"/>
          </a:xfrm>
          <a:prstGeom prst="rightBrace">
            <a:avLst>
              <a:gd name="adj1" fmla="val 30555"/>
              <a:gd name="adj2" fmla="val 50000"/>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B89B7F9-105B-C435-D7F1-8D4D91DBED59}"/>
              </a:ext>
            </a:extLst>
          </p:cNvPr>
          <p:cNvSpPr txBox="1"/>
          <p:nvPr/>
        </p:nvSpPr>
        <p:spPr>
          <a:xfrm>
            <a:off x="7719237" y="1388400"/>
            <a:ext cx="3381154" cy="923330"/>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急いで手続きしないと、</a:t>
            </a:r>
            <a:br>
              <a:rPr kumimoji="1" lang="en-US" altLang="ja-JP" dirty="0">
                <a:solidFill>
                  <a:srgbClr val="FF0000"/>
                </a:solidFill>
                <a:latin typeface="Meiryo UI" panose="020B0604030504040204" pitchFamily="50" charset="-128"/>
                <a:ea typeface="Meiryo UI" panose="020B0604030504040204" pitchFamily="50" charset="-128"/>
              </a:rPr>
            </a:br>
            <a:r>
              <a:rPr kumimoji="1" lang="ja-JP" altLang="en-US" dirty="0">
                <a:solidFill>
                  <a:srgbClr val="FF0000"/>
                </a:solidFill>
                <a:latin typeface="Meiryo UI" panose="020B0604030504040204" pitchFamily="50" charset="-128"/>
                <a:ea typeface="Meiryo UI" panose="020B0604030504040204" pitchFamily="50" charset="-128"/>
              </a:rPr>
              <a:t>月額</a:t>
            </a:r>
            <a:r>
              <a:rPr kumimoji="1" lang="en-US" altLang="ja-JP" dirty="0">
                <a:solidFill>
                  <a:srgbClr val="FF0000"/>
                </a:solidFill>
                <a:latin typeface="Meiryo UI" panose="020B0604030504040204" pitchFamily="50" charset="-128"/>
                <a:ea typeface="Meiryo UI" panose="020B0604030504040204" pitchFamily="50" charset="-128"/>
              </a:rPr>
              <a:t>1980</a:t>
            </a:r>
            <a:r>
              <a:rPr kumimoji="1" lang="ja-JP" altLang="en-US" dirty="0">
                <a:solidFill>
                  <a:srgbClr val="FF0000"/>
                </a:solidFill>
                <a:latin typeface="Meiryo UI" panose="020B0604030504040204" pitchFamily="50" charset="-128"/>
                <a:ea typeface="Meiryo UI" panose="020B0604030504040204" pitchFamily="50" charset="-128"/>
              </a:rPr>
              <a:t>円払うことになる！</a:t>
            </a:r>
            <a:br>
              <a:rPr kumimoji="1" lang="en-US" altLang="ja-JP" dirty="0">
                <a:solidFill>
                  <a:srgbClr val="FF0000"/>
                </a:solidFill>
                <a:latin typeface="Meiryo UI" panose="020B0604030504040204" pitchFamily="50" charset="-128"/>
                <a:ea typeface="Meiryo UI" panose="020B0604030504040204" pitchFamily="50" charset="-128"/>
              </a:rPr>
            </a:br>
            <a:r>
              <a:rPr kumimoji="1" lang="ja-JP" altLang="en-US" dirty="0">
                <a:solidFill>
                  <a:srgbClr val="FF0000"/>
                </a:solidFill>
                <a:latin typeface="Meiryo UI" panose="020B0604030504040204" pitchFamily="50" charset="-128"/>
                <a:ea typeface="Meiryo UI" panose="020B0604030504040204" pitchFamily="50" charset="-128"/>
              </a:rPr>
              <a:t>と焦らせる</a:t>
            </a:r>
          </a:p>
        </p:txBody>
      </p:sp>
      <p:sp>
        <p:nvSpPr>
          <p:cNvPr id="9" name="テキスト ボックス 8">
            <a:extLst>
              <a:ext uri="{FF2B5EF4-FFF2-40B4-BE49-F238E27FC236}">
                <a16:creationId xmlns:a16="http://schemas.microsoft.com/office/drawing/2014/main" id="{0BE0B399-C0B1-33F4-CF6F-EFA1F1387072}"/>
              </a:ext>
            </a:extLst>
          </p:cNvPr>
          <p:cNvSpPr txBox="1"/>
          <p:nvPr/>
        </p:nvSpPr>
        <p:spPr>
          <a:xfrm>
            <a:off x="7719237" y="3739900"/>
            <a:ext cx="3381154" cy="923330"/>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このボタンをクリックすると、</a:t>
            </a:r>
            <a:br>
              <a:rPr lang="en-US" altLang="ja-JP" dirty="0">
                <a:solidFill>
                  <a:srgbClr val="FF0000"/>
                </a:solidFill>
                <a:latin typeface="Meiryo UI" panose="020B0604030504040204" pitchFamily="50" charset="-128"/>
                <a:ea typeface="Meiryo UI" panose="020B0604030504040204" pitchFamily="50" charset="-128"/>
              </a:rPr>
            </a:br>
            <a:r>
              <a:rPr lang="ja-JP" altLang="en-US" dirty="0">
                <a:solidFill>
                  <a:srgbClr val="FF0000"/>
                </a:solidFill>
                <a:latin typeface="Meiryo UI" panose="020B0604030504040204" pitchFamily="50" charset="-128"/>
                <a:ea typeface="Meiryo UI" panose="020B0604030504040204" pitchFamily="50" charset="-128"/>
              </a:rPr>
              <a:t>偽の</a:t>
            </a:r>
            <a:r>
              <a:rPr lang="en-US" altLang="ja-JP" dirty="0">
                <a:solidFill>
                  <a:srgbClr val="FF0000"/>
                </a:solidFill>
                <a:latin typeface="Meiryo UI" panose="020B0604030504040204" pitchFamily="50" charset="-128"/>
                <a:ea typeface="Meiryo UI" panose="020B0604030504040204" pitchFamily="50" charset="-128"/>
              </a:rPr>
              <a:t>Amazon</a:t>
            </a:r>
            <a:r>
              <a:rPr lang="ja-JP" altLang="en-US" dirty="0">
                <a:solidFill>
                  <a:srgbClr val="FF0000"/>
                </a:solidFill>
                <a:latin typeface="Meiryo UI" panose="020B0604030504040204" pitchFamily="50" charset="-128"/>
                <a:ea typeface="Meiryo UI" panose="020B0604030504040204" pitchFamily="50" charset="-128"/>
              </a:rPr>
              <a:t>のログイン画面が</a:t>
            </a:r>
            <a:endParaRPr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表示される</a:t>
            </a:r>
          </a:p>
        </p:txBody>
      </p:sp>
      <p:cxnSp>
        <p:nvCxnSpPr>
          <p:cNvPr id="11" name="直線矢印コネクタ 10">
            <a:extLst>
              <a:ext uri="{FF2B5EF4-FFF2-40B4-BE49-F238E27FC236}">
                <a16:creationId xmlns:a16="http://schemas.microsoft.com/office/drawing/2014/main" id="{9DFE563C-3554-8D81-3C42-0852DFC8933B}"/>
              </a:ext>
            </a:extLst>
          </p:cNvPr>
          <p:cNvCxnSpPr>
            <a:cxnSpLocks/>
          </p:cNvCxnSpPr>
          <p:nvPr/>
        </p:nvCxnSpPr>
        <p:spPr>
          <a:xfrm flipH="1">
            <a:off x="5592726" y="4201565"/>
            <a:ext cx="1935125"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77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BDDE5-03B1-1B35-33E4-E5656489A093}"/>
            </a:ext>
          </a:extLst>
        </p:cNvPr>
        <p:cNvGrpSpPr/>
        <p:nvPr/>
      </p:nvGrpSpPr>
      <p:grpSpPr>
        <a:xfrm>
          <a:off x="0" y="0"/>
          <a:ext cx="0" cy="0"/>
          <a:chOff x="0" y="0"/>
          <a:chExt cx="0" cy="0"/>
        </a:xfrm>
      </p:grpSpPr>
      <p:pic>
        <p:nvPicPr>
          <p:cNvPr id="3" name="図 2" descr="フィッシングメールの例">
            <a:extLst>
              <a:ext uri="{FF2B5EF4-FFF2-40B4-BE49-F238E27FC236}">
                <a16:creationId xmlns:a16="http://schemas.microsoft.com/office/drawing/2014/main" id="{DE055A3B-A4E2-571E-2B85-201375885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251" y="0"/>
            <a:ext cx="5314040" cy="6411693"/>
          </a:xfrm>
          <a:prstGeom prst="rect">
            <a:avLst/>
          </a:prstGeom>
        </p:spPr>
      </p:pic>
      <p:sp>
        <p:nvSpPr>
          <p:cNvPr id="4" name="タイトル 3">
            <a:extLst>
              <a:ext uri="{FF2B5EF4-FFF2-40B4-BE49-F238E27FC236}">
                <a16:creationId xmlns:a16="http://schemas.microsoft.com/office/drawing/2014/main" id="{BF92B10A-5B9B-C68E-5F85-5EC24D0F35D3}"/>
              </a:ext>
            </a:extLst>
          </p:cNvPr>
          <p:cNvSpPr>
            <a:spLocks noGrp="1"/>
          </p:cNvSpPr>
          <p:nvPr>
            <p:ph type="title"/>
          </p:nvPr>
        </p:nvSpPr>
        <p:spPr/>
        <p:txBody>
          <a:bodyPr/>
          <a:lstStyle/>
          <a:p>
            <a:r>
              <a:rPr lang="ja-JP" altLang="en-US" dirty="0"/>
              <a:t>例：</a:t>
            </a:r>
          </a:p>
        </p:txBody>
      </p:sp>
      <p:sp>
        <p:nvSpPr>
          <p:cNvPr id="7" name="右中かっこ 6">
            <a:extLst>
              <a:ext uri="{FF2B5EF4-FFF2-40B4-BE49-F238E27FC236}">
                <a16:creationId xmlns:a16="http://schemas.microsoft.com/office/drawing/2014/main" id="{E52DF9EB-41C5-F0B8-9EDD-2C357B0884E3}"/>
              </a:ext>
            </a:extLst>
          </p:cNvPr>
          <p:cNvSpPr/>
          <p:nvPr/>
        </p:nvSpPr>
        <p:spPr>
          <a:xfrm>
            <a:off x="7357730" y="1850064"/>
            <a:ext cx="361507" cy="1548455"/>
          </a:xfrm>
          <a:prstGeom prst="rightBrace">
            <a:avLst>
              <a:gd name="adj1" fmla="val 30555"/>
              <a:gd name="adj2" fmla="val 50000"/>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0B5C3B1-DA13-40E7-46D2-D558FC0EB949}"/>
              </a:ext>
            </a:extLst>
          </p:cNvPr>
          <p:cNvSpPr txBox="1"/>
          <p:nvPr/>
        </p:nvSpPr>
        <p:spPr>
          <a:xfrm>
            <a:off x="7719237" y="2162626"/>
            <a:ext cx="3381154" cy="923330"/>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急いで使わないと、</a:t>
            </a:r>
            <a:br>
              <a:rPr kumimoji="1" lang="en-US" altLang="ja-JP" dirty="0">
                <a:solidFill>
                  <a:srgbClr val="FF0000"/>
                </a:solidFill>
                <a:latin typeface="Meiryo UI" panose="020B0604030504040204" pitchFamily="50" charset="-128"/>
                <a:ea typeface="Meiryo UI" panose="020B0604030504040204" pitchFamily="50" charset="-128"/>
              </a:rPr>
            </a:br>
            <a:r>
              <a:rPr kumimoji="1" lang="en-US" altLang="ja-JP" dirty="0">
                <a:solidFill>
                  <a:srgbClr val="FF0000"/>
                </a:solidFill>
                <a:latin typeface="Meiryo UI" panose="020B0604030504040204" pitchFamily="50" charset="-128"/>
                <a:ea typeface="Meiryo UI" panose="020B0604030504040204" pitchFamily="50" charset="-128"/>
              </a:rPr>
              <a:t>3,200</a:t>
            </a:r>
            <a:r>
              <a:rPr kumimoji="1" lang="ja-JP" altLang="en-US" dirty="0">
                <a:solidFill>
                  <a:srgbClr val="FF0000"/>
                </a:solidFill>
                <a:latin typeface="Meiryo UI" panose="020B0604030504040204" pitchFamily="50" charset="-128"/>
                <a:ea typeface="Meiryo UI" panose="020B0604030504040204" pitchFamily="50" charset="-128"/>
              </a:rPr>
              <a:t>ポイントが消えちゃう！</a:t>
            </a:r>
            <a:br>
              <a:rPr kumimoji="1" lang="en-US" altLang="ja-JP" dirty="0">
                <a:solidFill>
                  <a:srgbClr val="FF0000"/>
                </a:solidFill>
                <a:latin typeface="Meiryo UI" panose="020B0604030504040204" pitchFamily="50" charset="-128"/>
                <a:ea typeface="Meiryo UI" panose="020B0604030504040204" pitchFamily="50" charset="-128"/>
              </a:rPr>
            </a:br>
            <a:r>
              <a:rPr kumimoji="1" lang="ja-JP" altLang="en-US" dirty="0">
                <a:solidFill>
                  <a:srgbClr val="FF0000"/>
                </a:solidFill>
                <a:latin typeface="Meiryo UI" panose="020B0604030504040204" pitchFamily="50" charset="-128"/>
                <a:ea typeface="Meiryo UI" panose="020B0604030504040204" pitchFamily="50" charset="-128"/>
              </a:rPr>
              <a:t>と焦らせる</a:t>
            </a:r>
          </a:p>
        </p:txBody>
      </p:sp>
      <p:sp>
        <p:nvSpPr>
          <p:cNvPr id="9" name="テキスト ボックス 8">
            <a:extLst>
              <a:ext uri="{FF2B5EF4-FFF2-40B4-BE49-F238E27FC236}">
                <a16:creationId xmlns:a16="http://schemas.microsoft.com/office/drawing/2014/main" id="{0FAAE678-A0EA-83E9-8434-0452A4481B72}"/>
              </a:ext>
            </a:extLst>
          </p:cNvPr>
          <p:cNvSpPr txBox="1"/>
          <p:nvPr/>
        </p:nvSpPr>
        <p:spPr>
          <a:xfrm>
            <a:off x="7719237" y="4546271"/>
            <a:ext cx="3381154" cy="923330"/>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このボタンをクリックすると、</a:t>
            </a:r>
            <a:br>
              <a:rPr lang="en-US" altLang="ja-JP" dirty="0">
                <a:solidFill>
                  <a:srgbClr val="FF0000"/>
                </a:solidFill>
                <a:latin typeface="Meiryo UI" panose="020B0604030504040204" pitchFamily="50" charset="-128"/>
                <a:ea typeface="Meiryo UI" panose="020B0604030504040204" pitchFamily="50" charset="-128"/>
              </a:rPr>
            </a:br>
            <a:r>
              <a:rPr lang="ja-JP" altLang="en-US" dirty="0">
                <a:solidFill>
                  <a:srgbClr val="FF0000"/>
                </a:solidFill>
                <a:latin typeface="Meiryo UI" panose="020B0604030504040204" pitchFamily="50" charset="-128"/>
                <a:ea typeface="Meiryo UI" panose="020B0604030504040204" pitchFamily="50" charset="-128"/>
              </a:rPr>
              <a:t>偽の</a:t>
            </a:r>
            <a:r>
              <a:rPr lang="en-US" altLang="ja-JP" dirty="0" err="1">
                <a:solidFill>
                  <a:srgbClr val="FF0000"/>
                </a:solidFill>
                <a:latin typeface="Meiryo UI" panose="020B0604030504040204" pitchFamily="50" charset="-128"/>
                <a:ea typeface="Meiryo UI" panose="020B0604030504040204" pitchFamily="50" charset="-128"/>
              </a:rPr>
              <a:t>MyJCB</a:t>
            </a:r>
            <a:r>
              <a:rPr lang="ja-JP" altLang="en-US" dirty="0">
                <a:solidFill>
                  <a:srgbClr val="FF0000"/>
                </a:solidFill>
                <a:latin typeface="Meiryo UI" panose="020B0604030504040204" pitchFamily="50" charset="-128"/>
                <a:ea typeface="Meiryo UI" panose="020B0604030504040204" pitchFamily="50" charset="-128"/>
              </a:rPr>
              <a:t>のログイン画面が</a:t>
            </a:r>
            <a:endParaRPr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表示される</a:t>
            </a:r>
          </a:p>
        </p:txBody>
      </p:sp>
      <p:cxnSp>
        <p:nvCxnSpPr>
          <p:cNvPr id="11" name="直線矢印コネクタ 10">
            <a:extLst>
              <a:ext uri="{FF2B5EF4-FFF2-40B4-BE49-F238E27FC236}">
                <a16:creationId xmlns:a16="http://schemas.microsoft.com/office/drawing/2014/main" id="{5E1D3289-BD21-6276-4A11-68FB04AA7CCC}"/>
              </a:ext>
            </a:extLst>
          </p:cNvPr>
          <p:cNvCxnSpPr>
            <a:cxnSpLocks/>
          </p:cNvCxnSpPr>
          <p:nvPr/>
        </p:nvCxnSpPr>
        <p:spPr>
          <a:xfrm flipH="1">
            <a:off x="4401879" y="5007936"/>
            <a:ext cx="3125972"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73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ABF02-F1B2-232D-87BF-BE191C589ED7}"/>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7E9F36C-8DA5-DCC0-9F68-417B4CA8598F}"/>
              </a:ext>
            </a:extLst>
          </p:cNvPr>
          <p:cNvSpPr>
            <a:spLocks noGrp="1"/>
          </p:cNvSpPr>
          <p:nvPr>
            <p:ph type="title"/>
          </p:nvPr>
        </p:nvSpPr>
        <p:spPr/>
        <p:txBody>
          <a:bodyPr/>
          <a:lstStyle/>
          <a:p>
            <a:r>
              <a:rPr lang="ja-JP" altLang="en-US" dirty="0"/>
              <a:t>フィッシングメールで</a:t>
            </a:r>
            <a:br>
              <a:rPr lang="en-US" altLang="ja-JP" dirty="0"/>
            </a:br>
            <a:r>
              <a:rPr lang="ja-JP" altLang="en-US" dirty="0"/>
              <a:t>使われている技術</a:t>
            </a:r>
          </a:p>
        </p:txBody>
      </p:sp>
      <p:sp>
        <p:nvSpPr>
          <p:cNvPr id="5" name="テキスト プレースホルダー 4">
            <a:extLst>
              <a:ext uri="{FF2B5EF4-FFF2-40B4-BE49-F238E27FC236}">
                <a16:creationId xmlns:a16="http://schemas.microsoft.com/office/drawing/2014/main" id="{CE5C57B8-3198-C18A-9610-C91328B7C05A}"/>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53136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フィッシングメールの例">
            <a:extLst>
              <a:ext uri="{FF2B5EF4-FFF2-40B4-BE49-F238E27FC236}">
                <a16:creationId xmlns:a16="http://schemas.microsoft.com/office/drawing/2014/main" id="{22AFCD3B-24C9-C7A7-41EB-E0EC043E7C89}"/>
              </a:ext>
            </a:extLst>
          </p:cNvPr>
          <p:cNvPicPr>
            <a:picLocks noChangeAspect="1"/>
          </p:cNvPicPr>
          <p:nvPr/>
        </p:nvPicPr>
        <p:blipFill>
          <a:blip r:embed="rId2">
            <a:extLst>
              <a:ext uri="{28A0092B-C50C-407E-A947-70E740481C1C}">
                <a14:useLocalDpi xmlns:a14="http://schemas.microsoft.com/office/drawing/2010/main" val="0"/>
              </a:ext>
            </a:extLst>
          </a:blip>
          <a:srcRect b="69133"/>
          <a:stretch>
            <a:fillRect/>
          </a:stretch>
        </p:blipFill>
        <p:spPr>
          <a:xfrm>
            <a:off x="5133175" y="3429000"/>
            <a:ext cx="6991297" cy="2603778"/>
          </a:xfrm>
          <a:prstGeom prst="rect">
            <a:avLst/>
          </a:prstGeom>
        </p:spPr>
      </p:pic>
      <p:sp>
        <p:nvSpPr>
          <p:cNvPr id="4" name="タイトル 3">
            <a:extLst>
              <a:ext uri="{FF2B5EF4-FFF2-40B4-BE49-F238E27FC236}">
                <a16:creationId xmlns:a16="http://schemas.microsoft.com/office/drawing/2014/main" id="{DFBD0E37-76F9-540F-2CC1-3DED6A546027}"/>
              </a:ext>
            </a:extLst>
          </p:cNvPr>
          <p:cNvSpPr>
            <a:spLocks noGrp="1"/>
          </p:cNvSpPr>
          <p:nvPr>
            <p:ph type="title"/>
          </p:nvPr>
        </p:nvSpPr>
        <p:spPr/>
        <p:txBody>
          <a:bodyPr/>
          <a:lstStyle/>
          <a:p>
            <a:r>
              <a:rPr lang="ja-JP" altLang="en-US" dirty="0"/>
              <a:t>ホモグリフ攻撃</a:t>
            </a:r>
          </a:p>
        </p:txBody>
      </p:sp>
      <p:sp>
        <p:nvSpPr>
          <p:cNvPr id="5" name="コンテンツ プレースホルダー 4">
            <a:extLst>
              <a:ext uri="{FF2B5EF4-FFF2-40B4-BE49-F238E27FC236}">
                <a16:creationId xmlns:a16="http://schemas.microsoft.com/office/drawing/2014/main" id="{C7AA82CF-4708-3FE1-CFE2-13467ADCFE8C}"/>
              </a:ext>
            </a:extLst>
          </p:cNvPr>
          <p:cNvSpPr>
            <a:spLocks noGrp="1"/>
          </p:cNvSpPr>
          <p:nvPr>
            <p:ph idx="1"/>
          </p:nvPr>
        </p:nvSpPr>
        <p:spPr>
          <a:xfrm>
            <a:off x="838200" y="1093694"/>
            <a:ext cx="10515600" cy="2459131"/>
          </a:xfrm>
        </p:spPr>
        <p:txBody>
          <a:bodyPr>
            <a:normAutofit/>
          </a:bodyPr>
          <a:lstStyle/>
          <a:p>
            <a:r>
              <a:rPr lang="ja-JP" altLang="en-US" dirty="0"/>
              <a:t>人間にとっては同じに見える別な文字を使って、フィルタリングを回避する。</a:t>
            </a:r>
            <a:endParaRPr lang="en-US" altLang="ja-JP" dirty="0"/>
          </a:p>
          <a:p>
            <a:r>
              <a:rPr lang="ja-JP" altLang="en-US" dirty="0"/>
              <a:t>たとえば、「</a:t>
            </a:r>
            <a:r>
              <a:rPr lang="en-US" altLang="ja-JP" dirty="0"/>
              <a:t>JCB</a:t>
            </a:r>
            <a:r>
              <a:rPr lang="ja-JP" altLang="en-US" dirty="0"/>
              <a:t>ポイント」なんてものは実は存在しないので、</a:t>
            </a:r>
            <a:br>
              <a:rPr lang="en-US" altLang="ja-JP" dirty="0"/>
            </a:br>
            <a:r>
              <a:rPr lang="ja-JP" altLang="en-US" dirty="0"/>
              <a:t>「</a:t>
            </a:r>
            <a:r>
              <a:rPr lang="en-US" altLang="ja-JP" dirty="0"/>
              <a:t>JCB</a:t>
            </a:r>
            <a:r>
              <a:rPr lang="ja-JP" altLang="en-US" dirty="0"/>
              <a:t>ポイント」「有効期限」を含むメールはすべて排除してもたぶん問題ない！</a:t>
            </a:r>
            <a:endParaRPr lang="en-US" altLang="ja-JP" dirty="0"/>
          </a:p>
          <a:p>
            <a:r>
              <a:rPr lang="ja-JP" altLang="en-US" dirty="0"/>
              <a:t>ところが</a:t>
            </a:r>
            <a:r>
              <a:rPr lang="en-US" altLang="ja-JP" dirty="0"/>
              <a:t>……</a:t>
            </a:r>
            <a:r>
              <a:rPr lang="ja-JP" altLang="en-US" dirty="0"/>
              <a:t>このメールは「</a:t>
            </a:r>
            <a:r>
              <a:rPr lang="en-US" altLang="ja-JP" dirty="0"/>
              <a:t>JCB</a:t>
            </a:r>
            <a:r>
              <a:rPr lang="ja-JP" altLang="en-US" dirty="0"/>
              <a:t>ポイント」にはヒットしない！</a:t>
            </a:r>
          </a:p>
        </p:txBody>
      </p:sp>
      <p:sp>
        <p:nvSpPr>
          <p:cNvPr id="7" name="テキスト ボックス 6">
            <a:extLst>
              <a:ext uri="{FF2B5EF4-FFF2-40B4-BE49-F238E27FC236}">
                <a16:creationId xmlns:a16="http://schemas.microsoft.com/office/drawing/2014/main" id="{A93E12DC-4E62-B901-2448-CF7F0393A872}"/>
              </a:ext>
            </a:extLst>
          </p:cNvPr>
          <p:cNvSpPr txBox="1"/>
          <p:nvPr/>
        </p:nvSpPr>
        <p:spPr>
          <a:xfrm>
            <a:off x="1171575" y="3751694"/>
            <a:ext cx="3961600" cy="2308324"/>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アルファベットの</a:t>
            </a:r>
            <a:r>
              <a:rPr kumimoji="1" lang="en-US" altLang="ja-JP" b="1" dirty="0">
                <a:solidFill>
                  <a:srgbClr val="FF0000"/>
                </a:solidFill>
                <a:latin typeface="Meiryo UI" panose="020B0604030504040204" pitchFamily="50" charset="-128"/>
                <a:ea typeface="Meiryo UI" panose="020B0604030504040204" pitchFamily="50" charset="-128"/>
              </a:rPr>
              <a:t>JCB</a:t>
            </a:r>
            <a:r>
              <a:rPr kumimoji="1" lang="ja-JP" altLang="en-US" b="1" dirty="0">
                <a:solidFill>
                  <a:srgbClr val="FF0000"/>
                </a:solidFill>
                <a:latin typeface="Meiryo UI" panose="020B0604030504040204" pitchFamily="50" charset="-128"/>
                <a:ea typeface="Meiryo UI" panose="020B0604030504040204" pitchFamily="50" charset="-128"/>
              </a:rPr>
              <a:t>ではなく、</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太字の</a:t>
            </a:r>
            <a:r>
              <a:rPr kumimoji="1" lang="en-US" altLang="ja-JP" b="1" dirty="0">
                <a:solidFill>
                  <a:srgbClr val="FF0000"/>
                </a:solidFill>
                <a:latin typeface="Meiryo UI" panose="020B0604030504040204" pitchFamily="50" charset="-128"/>
                <a:ea typeface="Meiryo UI" panose="020B0604030504040204" pitchFamily="50" charset="-128"/>
              </a:rPr>
              <a:t>J</a:t>
            </a:r>
            <a:r>
              <a:rPr kumimoji="1" lang="ja-JP" altLang="en-US" b="1" dirty="0">
                <a:solidFill>
                  <a:srgbClr val="FF0000"/>
                </a:solidFill>
                <a:latin typeface="Meiryo UI" panose="020B0604030504040204" pitchFamily="50" charset="-128"/>
                <a:ea typeface="Meiryo UI" panose="020B0604030504040204" pitchFamily="50" charset="-128"/>
              </a:rPr>
              <a:t>や</a:t>
            </a:r>
            <a:r>
              <a:rPr kumimoji="1" lang="en-US" altLang="ja-JP" b="1" dirty="0">
                <a:solidFill>
                  <a:srgbClr val="FF0000"/>
                </a:solidFill>
                <a:latin typeface="Meiryo UI" panose="020B0604030504040204" pitchFamily="50" charset="-128"/>
                <a:ea typeface="Meiryo UI" panose="020B0604030504040204" pitchFamily="50" charset="-128"/>
              </a:rPr>
              <a:t>C</a:t>
            </a:r>
            <a:r>
              <a:rPr kumimoji="1" lang="ja-JP" altLang="en-US" b="1" dirty="0">
                <a:solidFill>
                  <a:srgbClr val="FF0000"/>
                </a:solidFill>
                <a:latin typeface="Meiryo UI" panose="020B0604030504040204" pitchFamily="50" charset="-128"/>
                <a:ea typeface="Meiryo UI" panose="020B0604030504040204" pitchFamily="50" charset="-128"/>
              </a:rPr>
              <a:t>や</a:t>
            </a:r>
            <a:r>
              <a:rPr kumimoji="1" lang="en-US" altLang="ja-JP" b="1" dirty="0">
                <a:solidFill>
                  <a:srgbClr val="FF0000"/>
                </a:solidFill>
                <a:latin typeface="Meiryo UI" panose="020B0604030504040204" pitchFamily="50" charset="-128"/>
                <a:ea typeface="Meiryo UI" panose="020B0604030504040204" pitchFamily="50" charset="-128"/>
              </a:rPr>
              <a:t>B</a:t>
            </a:r>
            <a:r>
              <a:rPr kumimoji="1" lang="ja-JP" altLang="en-US" b="1" dirty="0">
                <a:solidFill>
                  <a:srgbClr val="FF0000"/>
                </a:solidFill>
                <a:latin typeface="Meiryo UI" panose="020B0604030504040204" pitchFamily="50" charset="-128"/>
                <a:ea typeface="Meiryo UI" panose="020B0604030504040204" pitchFamily="50" charset="-128"/>
              </a:rPr>
              <a:t>の形をした数学記号</a:t>
            </a:r>
            <a:endParaRPr kumimoji="1"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（行列変数などで使うやつ）</a:t>
            </a:r>
            <a:endParaRPr lang="en-US" altLang="ja-JP" b="1" dirty="0">
              <a:solidFill>
                <a:srgbClr val="FF0000"/>
              </a:solidFill>
              <a:latin typeface="Meiryo UI" panose="020B0604030504040204" pitchFamily="50" charset="-128"/>
              <a:ea typeface="Meiryo UI" panose="020B0604030504040204" pitchFamily="50" charset="-128"/>
            </a:endParaRPr>
          </a:p>
          <a:p>
            <a:endParaRPr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アルファベットに見える数学記号だけで</a:t>
            </a:r>
            <a:br>
              <a:rPr kumimoji="1" lang="en-US" altLang="ja-JP" b="1" dirty="0">
                <a:solidFill>
                  <a:srgbClr val="FF0000"/>
                </a:solidFill>
                <a:latin typeface="Meiryo UI" panose="020B0604030504040204" pitchFamily="50" charset="-128"/>
                <a:ea typeface="Meiryo UI" panose="020B0604030504040204" pitchFamily="50" charset="-128"/>
              </a:rPr>
            </a:br>
            <a:r>
              <a:rPr kumimoji="1" lang="ja-JP" altLang="en-US" b="1" dirty="0">
                <a:solidFill>
                  <a:srgbClr val="FF0000"/>
                </a:solidFill>
                <a:latin typeface="Meiryo UI" panose="020B0604030504040204" pitchFamily="50" charset="-128"/>
                <a:ea typeface="Meiryo UI" panose="020B0604030504040204" pitchFamily="50" charset="-128"/>
              </a:rPr>
              <a:t>各文字</a:t>
            </a:r>
            <a:r>
              <a:rPr kumimoji="1" lang="en-US" altLang="ja-JP" b="1" dirty="0">
                <a:solidFill>
                  <a:srgbClr val="FF0000"/>
                </a:solidFill>
                <a:latin typeface="Meiryo UI" panose="020B0604030504040204" pitchFamily="50" charset="-128"/>
                <a:ea typeface="Meiryo UI" panose="020B0604030504040204" pitchFamily="50" charset="-128"/>
              </a:rPr>
              <a:t>10</a:t>
            </a:r>
            <a:r>
              <a:rPr kumimoji="1" lang="ja-JP" altLang="en-US" b="1" dirty="0">
                <a:solidFill>
                  <a:srgbClr val="FF0000"/>
                </a:solidFill>
                <a:latin typeface="Meiryo UI" panose="020B0604030504040204" pitchFamily="50" charset="-128"/>
                <a:ea typeface="Meiryo UI" panose="020B0604030504040204" pitchFamily="50" charset="-128"/>
              </a:rPr>
              <a:t>種類以上ある</a:t>
            </a:r>
            <a:endParaRPr kumimoji="1"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似たキリル文字やギリシャ文字もある</a:t>
            </a:r>
            <a:endParaRPr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b="1" dirty="0">
                <a:solidFill>
                  <a:srgbClr val="FF0000"/>
                </a:solidFill>
                <a:latin typeface="Meiryo UI" panose="020B0604030504040204" pitchFamily="50" charset="-128"/>
                <a:ea typeface="Meiryo UI" panose="020B0604030504040204" pitchFamily="50" charset="-128"/>
              </a:rPr>
              <a:t>キリが無い！</a:t>
            </a:r>
            <a:endParaRPr kumimoji="1" lang="en-US" altLang="ja-JP" b="1" dirty="0">
              <a:solidFill>
                <a:srgbClr val="FF0000"/>
              </a:solidFill>
              <a:latin typeface="Meiryo UI" panose="020B0604030504040204" pitchFamily="50" charset="-128"/>
              <a:ea typeface="Meiryo UI" panose="020B0604030504040204" pitchFamily="50" charset="-128"/>
            </a:endParaRPr>
          </a:p>
        </p:txBody>
      </p:sp>
      <p:cxnSp>
        <p:nvCxnSpPr>
          <p:cNvPr id="8" name="直線矢印コネクタ 7">
            <a:extLst>
              <a:ext uri="{FF2B5EF4-FFF2-40B4-BE49-F238E27FC236}">
                <a16:creationId xmlns:a16="http://schemas.microsoft.com/office/drawing/2014/main" id="{82386F85-AE4A-429C-0977-B23883229B0F}"/>
              </a:ext>
            </a:extLst>
          </p:cNvPr>
          <p:cNvCxnSpPr>
            <a:cxnSpLocks/>
          </p:cNvCxnSpPr>
          <p:nvPr/>
        </p:nvCxnSpPr>
        <p:spPr>
          <a:xfrm flipV="1">
            <a:off x="4695825" y="3962400"/>
            <a:ext cx="723900" cy="11430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四角形: 角を丸くする 10">
            <a:extLst>
              <a:ext uri="{FF2B5EF4-FFF2-40B4-BE49-F238E27FC236}">
                <a16:creationId xmlns:a16="http://schemas.microsoft.com/office/drawing/2014/main" id="{749321FE-15A2-F190-1234-52DB980DD514}"/>
              </a:ext>
            </a:extLst>
          </p:cNvPr>
          <p:cNvSpPr/>
          <p:nvPr/>
        </p:nvSpPr>
        <p:spPr>
          <a:xfrm>
            <a:off x="5429250" y="3732644"/>
            <a:ext cx="600075" cy="46788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52543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rtlCol="0" anchor="ctr"/>
      <a:lstStyle>
        <a:defPPr algn="ctr">
          <a:defRPr kumimoji="1" sz="1200" dirty="0" smtClean="0">
            <a:latin typeface="Meiryo UI" panose="020B0604030504040204" pitchFamily="50" charset="-128"/>
            <a:ea typeface="Meiryo UI" panose="020B0604030504040204" pitchFamily="50" charset="-128"/>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master</Template>
  <TotalTime>238</TotalTime>
  <Words>2079</Words>
  <Application>Microsoft Office PowerPoint</Application>
  <PresentationFormat>ワイド画面</PresentationFormat>
  <Paragraphs>198</Paragraphs>
  <Slides>31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Meiryo UI</vt:lpstr>
      <vt:lpstr>ＭＳ ゴシック</vt:lpstr>
      <vt:lpstr>游ゴシック</vt:lpstr>
      <vt:lpstr>Arial</vt:lpstr>
      <vt:lpstr>Impact</vt:lpstr>
      <vt:lpstr>Office テーマ</vt:lpstr>
      <vt:lpstr>フィッシングメールの トンデモ技術を知ろう</vt:lpstr>
      <vt:lpstr>目次</vt:lpstr>
      <vt:lpstr>フィッシングメールとは</vt:lpstr>
      <vt:lpstr>フィッシングメールとは</vt:lpstr>
      <vt:lpstr>フィッシングメールの特徴</vt:lpstr>
      <vt:lpstr>例：</vt:lpstr>
      <vt:lpstr>例：</vt:lpstr>
      <vt:lpstr>フィッシングメールで 使われている技術</vt:lpstr>
      <vt:lpstr>ホモグリフ攻撃</vt:lpstr>
      <vt:lpstr>文字列分断攻撃</vt:lpstr>
      <vt:lpstr>フィッシングメール vs 注意喚起　ファイッ！</vt:lpstr>
      <vt:lpstr>フィッシングメール vs 注意喚起　ファイッ！</vt:lpstr>
      <vt:lpstr>フィッシングメール vs 注意喚起　ファイッ！</vt:lpstr>
      <vt:lpstr>フィッシングメール vs 注意喚起　ファイッ！</vt:lpstr>
      <vt:lpstr>フィッシングメール vs 注意喚起　ファイッ！</vt:lpstr>
      <vt:lpstr>フィッシングメール vs 注意喚起　ファイッ！</vt:lpstr>
      <vt:lpstr>フィッシングメール vs 注意喚起　ファイッ！</vt:lpstr>
      <vt:lpstr>フィッシングメール vs 注意喚起　ファイッ！</vt:lpstr>
      <vt:lpstr>フィッシングメール vs 注意喚起　ファイッ！</vt:lpstr>
      <vt:lpstr>フィッシングメール vs 注意喚起　ファイッ！</vt:lpstr>
      <vt:lpstr>AI時代のフィッシングメール</vt:lpstr>
      <vt:lpstr>AI時代のフィッシングメール</vt:lpstr>
      <vt:lpstr>アドバーサリアル攻撃</vt:lpstr>
      <vt:lpstr>アドバーサリアル攻撃</vt:lpstr>
      <vt:lpstr>アドバーサリアル攻撃</vt:lpstr>
      <vt:lpstr>アドバーサリアル攻撃</vt:lpstr>
      <vt:lpstr>アドバーサリアル攻撃</vt:lpstr>
      <vt:lpstr>最近のフィッシングメールが使ってくる手口</vt:lpstr>
      <vt:lpstr>対応のポイント</vt:lpstr>
      <vt:lpstr>対応のポイント</vt:lpstr>
      <vt:lpstr>おしまい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Satoshi KAWAMOTO</dc:creator>
  <cp:lastModifiedBy>Satoshi KAWAMOTO</cp:lastModifiedBy>
  <cp:revision>7</cp:revision>
  <dcterms:created xsi:type="dcterms:W3CDTF">2026-01-24T14:21:42Z</dcterms:created>
  <dcterms:modified xsi:type="dcterms:W3CDTF">2026-01-24T18:24:02Z</dcterms:modified>
</cp:coreProperties>
</file>